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64"/>
  </p:notesMasterIdLst>
  <p:sldIdLst>
    <p:sldId id="256" r:id="rId50"/>
    <p:sldId id="257" r:id="rId51"/>
    <p:sldId id="258" r:id="rId52"/>
    <p:sldId id="259" r:id="rId53"/>
    <p:sldId id="260" r:id="rId54"/>
    <p:sldId id="261" r:id="rId55"/>
    <p:sldId id="262" r:id="rId56"/>
    <p:sldId id="263" r:id="rId57"/>
    <p:sldId id="264" r:id="rId58"/>
    <p:sldId id="265" r:id="rId59"/>
    <p:sldId id="266" r:id="rId60"/>
    <p:sldId id="267" r:id="rId61"/>
    <p:sldId id="268" r:id="rId62"/>
    <p:sldId id="269" r:id="rId6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 1" charset="1" panose="020B0503030501040103"/>
      <p:regular r:id="rId10"/>
    </p:embeddedFont>
    <p:embeddedFont>
      <p:font typeface="Canva Sans 1 Bold" charset="1" panose="020B0803030501040103"/>
      <p:regular r:id="rId11"/>
    </p:embeddedFont>
    <p:embeddedFont>
      <p:font typeface="Canva Sans 1 Italics" charset="1" panose="020B0503030501040103"/>
      <p:regular r:id="rId12"/>
    </p:embeddedFont>
    <p:embeddedFont>
      <p:font typeface="Canva Sans 1 Bold Italics" charset="1" panose="020B0803030501040103"/>
      <p:regular r:id="rId13"/>
    </p:embeddedFont>
    <p:embeddedFont>
      <p:font typeface="Times New Roman" charset="1" panose="02030502070405020303"/>
      <p:regular r:id="rId14"/>
    </p:embeddedFont>
    <p:embeddedFont>
      <p:font typeface="Times New Roman Bold" charset="1" panose="02030802070405020303"/>
      <p:regular r:id="rId15"/>
    </p:embeddedFont>
    <p:embeddedFont>
      <p:font typeface="Times New Roman Italics" charset="1" panose="02030502070405090303"/>
      <p:regular r:id="rId16"/>
    </p:embeddedFont>
    <p:embeddedFont>
      <p:font typeface="Times New Roman Bold Italics" charset="1" panose="02030802070405090303"/>
      <p:regular r:id="rId17"/>
    </p:embeddedFont>
    <p:embeddedFont>
      <p:font typeface="Times New Roman Medium" charset="1" panose="02030502070405020303"/>
      <p:regular r:id="rId18"/>
    </p:embeddedFont>
    <p:embeddedFont>
      <p:font typeface="Times New Roman Medium Italics" charset="1" panose="02030502070405090303"/>
      <p:regular r:id="rId19"/>
    </p:embeddedFont>
    <p:embeddedFont>
      <p:font typeface="Times New Roman Semi-Bold" charset="1" panose="02030702070405020303"/>
      <p:regular r:id="rId20"/>
    </p:embeddedFont>
    <p:embeddedFont>
      <p:font typeface="Times New Roman Semi-Bold Italics" charset="1" panose="02030702070405090303"/>
      <p:regular r:id="rId21"/>
    </p:embeddedFont>
    <p:embeddedFont>
      <p:font typeface="Times New Roman Ultra-Bold" charset="1" panose="02030902070405020303"/>
      <p:regular r:id="rId22"/>
    </p:embeddedFont>
    <p:embeddedFont>
      <p:font typeface="Canva Sans 2" charset="1" panose="020B0503030501040103"/>
      <p:regular r:id="rId23"/>
    </p:embeddedFont>
    <p:embeddedFont>
      <p:font typeface="Canva Sans 2 Bold" charset="1" panose="020B0803030501040103"/>
      <p:regular r:id="rId24"/>
    </p:embeddedFont>
    <p:embeddedFont>
      <p:font typeface="Canva Sans 2 Italics" charset="1" panose="020B0503030501040103"/>
      <p:regular r:id="rId25"/>
    </p:embeddedFont>
    <p:embeddedFont>
      <p:font typeface="Canva Sans 2 Bold Italics" charset="1" panose="020B0803030501040103"/>
      <p:regular r:id="rId26"/>
    </p:embeddedFont>
    <p:embeddedFont>
      <p:font typeface="Canva Sans 2 Medium" charset="1" panose="020B0603030501040103"/>
      <p:regular r:id="rId27"/>
    </p:embeddedFont>
    <p:embeddedFont>
      <p:font typeface="Canva Sans 2 Medium Italics" charset="1" panose="020B0603030501040103"/>
      <p:regular r:id="rId28"/>
    </p:embeddedFont>
    <p:embeddedFont>
      <p:font typeface="Hatton" charset="1" panose="00000500000000000000"/>
      <p:regular r:id="rId29"/>
    </p:embeddedFont>
    <p:embeddedFont>
      <p:font typeface="Hatton Bold" charset="1" panose="00000800000000000000"/>
      <p:regular r:id="rId30"/>
    </p:embeddedFont>
    <p:embeddedFont>
      <p:font typeface="Hatton Extra-Light" charset="1" panose="00000300000000000000"/>
      <p:regular r:id="rId31"/>
    </p:embeddedFont>
    <p:embeddedFont>
      <p:font typeface="Hatton Light" charset="1" panose="00000400000000000000"/>
      <p:regular r:id="rId32"/>
    </p:embeddedFont>
    <p:embeddedFont>
      <p:font typeface="Hatton Semi-Bold" charset="1" panose="00000700000000000000"/>
      <p:regular r:id="rId33"/>
    </p:embeddedFont>
    <p:embeddedFont>
      <p:font typeface="Hatton Ultra-Bold" charset="1" panose="00000900000000000000"/>
      <p:regular r:id="rId34"/>
    </p:embeddedFont>
    <p:embeddedFont>
      <p:font typeface="Hatton Heavy" charset="1" panose="00000A00000000000000"/>
      <p:regular r:id="rId35"/>
    </p:embeddedFont>
    <p:embeddedFont>
      <p:font typeface="Nourd" charset="1" panose="00000500000000000000"/>
      <p:regular r:id="rId36"/>
    </p:embeddedFont>
    <p:embeddedFont>
      <p:font typeface="Nourd Bold" charset="1" panose="00000800000000000000"/>
      <p:regular r:id="rId37"/>
    </p:embeddedFont>
    <p:embeddedFont>
      <p:font typeface="Nourd Light" charset="1" panose="00000400000000000000"/>
      <p:regular r:id="rId38"/>
    </p:embeddedFont>
    <p:embeddedFont>
      <p:font typeface="Nourd Medium" charset="1" panose="00000600000000000000"/>
      <p:regular r:id="rId39"/>
    </p:embeddedFont>
    <p:embeddedFont>
      <p:font typeface="Nourd Semi-Bold" charset="1" panose="00000700000000000000"/>
      <p:regular r:id="rId40"/>
    </p:embeddedFont>
    <p:embeddedFont>
      <p:font typeface="Nourd Heavy" charset="1" panose="00000A00000000000000"/>
      <p:regular r:id="rId41"/>
    </p:embeddedFont>
    <p:embeddedFont>
      <p:font typeface="Open Sans" charset="1" panose="020B0606030504020204"/>
      <p:regular r:id="rId42"/>
    </p:embeddedFont>
    <p:embeddedFont>
      <p:font typeface="Open Sans Bold" charset="1" panose="020B0806030504020204"/>
      <p:regular r:id="rId43"/>
    </p:embeddedFont>
    <p:embeddedFont>
      <p:font typeface="Open Sans Italics" charset="1" panose="020B0606030504020204"/>
      <p:regular r:id="rId44"/>
    </p:embeddedFont>
    <p:embeddedFont>
      <p:font typeface="Open Sans Bold Italics" charset="1" panose="020B0806030504020204"/>
      <p:regular r:id="rId45"/>
    </p:embeddedFont>
    <p:embeddedFont>
      <p:font typeface="Open Sans Light" charset="1" panose="020B0306030504020204"/>
      <p:regular r:id="rId46"/>
    </p:embeddedFont>
    <p:embeddedFont>
      <p:font typeface="Open Sans Light Italics" charset="1" panose="020B0306030504020204"/>
      <p:regular r:id="rId47"/>
    </p:embeddedFont>
    <p:embeddedFont>
      <p:font typeface="Open Sans Ultra-Bold" charset="1" panose="00000000000000000000"/>
      <p:regular r:id="rId48"/>
    </p:embeddedFont>
    <p:embeddedFont>
      <p:font typeface="Open Sans Ultra-Bold Italics" charset="1" panose="00000000000000000000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slides/slide1.xml" Type="http://schemas.openxmlformats.org/officeDocument/2006/relationships/slide"/><Relationship Id="rId51" Target="slides/slide2.xml" Type="http://schemas.openxmlformats.org/officeDocument/2006/relationships/slide"/><Relationship Id="rId52" Target="slides/slide3.xml" Type="http://schemas.openxmlformats.org/officeDocument/2006/relationships/slide"/><Relationship Id="rId53" Target="slides/slide4.xml" Type="http://schemas.openxmlformats.org/officeDocument/2006/relationships/slide"/><Relationship Id="rId54" Target="slides/slide5.xml" Type="http://schemas.openxmlformats.org/officeDocument/2006/relationships/slide"/><Relationship Id="rId55" Target="slides/slide6.xml" Type="http://schemas.openxmlformats.org/officeDocument/2006/relationships/slide"/><Relationship Id="rId56" Target="slides/slide7.xml" Type="http://schemas.openxmlformats.org/officeDocument/2006/relationships/slide"/><Relationship Id="rId57" Target="slides/slide8.xml" Type="http://schemas.openxmlformats.org/officeDocument/2006/relationships/slide"/><Relationship Id="rId58" Target="slides/slide9.xml" Type="http://schemas.openxmlformats.org/officeDocument/2006/relationships/slide"/><Relationship Id="rId59" Target="slides/slide10.xml" Type="http://schemas.openxmlformats.org/officeDocument/2006/relationships/slide"/><Relationship Id="rId6" Target="fonts/font6.fntdata" Type="http://schemas.openxmlformats.org/officeDocument/2006/relationships/font"/><Relationship Id="rId60" Target="slides/slide11.xml" Type="http://schemas.openxmlformats.org/officeDocument/2006/relationships/slide"/><Relationship Id="rId61" Target="slides/slide12.xml" Type="http://schemas.openxmlformats.org/officeDocument/2006/relationships/slide"/><Relationship Id="rId62" Target="slides/slide13.xml" Type="http://schemas.openxmlformats.org/officeDocument/2006/relationships/slide"/><Relationship Id="rId63" Target="slides/slide14.xml" Type="http://schemas.openxmlformats.org/officeDocument/2006/relationships/slide"/><Relationship Id="rId64" Target="notesMasters/notesMaster1.xml" Type="http://schemas.openxmlformats.org/officeDocument/2006/relationships/notesMaster"/><Relationship Id="rId65" Target="theme/theme2.xml" Type="http://schemas.openxmlformats.org/officeDocument/2006/relationships/theme"/><Relationship Id="rId66" Target="notesSlides/notesSlide1.xml" Type="http://schemas.openxmlformats.org/officeDocument/2006/relationships/notesSlide"/><Relationship Id="rId67" Target="notesSlides/notesSlide2.xml" Type="http://schemas.openxmlformats.org/officeDocument/2006/relationships/notesSlide"/><Relationship Id="rId68" Target="notesSlides/notesSlide3.xml" Type="http://schemas.openxmlformats.org/officeDocument/2006/relationships/notesSlide"/><Relationship Id="rId69" Target="notesSlides/notesSlide4.xml" Type="http://schemas.openxmlformats.org/officeDocument/2006/relationships/notesSlide"/><Relationship Id="rId7" Target="fonts/font7.fntdata" Type="http://schemas.openxmlformats.org/officeDocument/2006/relationships/font"/><Relationship Id="rId70" Target="notesSlides/notesSlide5.xml" Type="http://schemas.openxmlformats.org/officeDocument/2006/relationships/notes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Laina start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Laina end Jacob Start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Jacob stop Laina start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END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8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5.pn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A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289065"/>
            <a:ext cx="16230600" cy="954083"/>
            <a:chOff x="0" y="0"/>
            <a:chExt cx="5317466" cy="3125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17466" cy="312577"/>
            </a:xfrm>
            <a:custGeom>
              <a:avLst/>
              <a:gdLst/>
              <a:ahLst/>
              <a:cxnLst/>
              <a:rect r="r" b="b" t="t" l="l"/>
              <a:pathLst>
                <a:path h="312577" w="5317466">
                  <a:moveTo>
                    <a:pt x="23850" y="0"/>
                  </a:moveTo>
                  <a:lnTo>
                    <a:pt x="5293616" y="0"/>
                  </a:lnTo>
                  <a:cubicBezTo>
                    <a:pt x="5299942" y="0"/>
                    <a:pt x="5306008" y="2513"/>
                    <a:pt x="5310481" y="6985"/>
                  </a:cubicBezTo>
                  <a:cubicBezTo>
                    <a:pt x="5314953" y="11458"/>
                    <a:pt x="5317466" y="17524"/>
                    <a:pt x="5317466" y="23850"/>
                  </a:cubicBezTo>
                  <a:lnTo>
                    <a:pt x="5317466" y="288727"/>
                  </a:lnTo>
                  <a:cubicBezTo>
                    <a:pt x="5317466" y="295052"/>
                    <a:pt x="5314953" y="301118"/>
                    <a:pt x="5310481" y="305591"/>
                  </a:cubicBezTo>
                  <a:cubicBezTo>
                    <a:pt x="5306008" y="310064"/>
                    <a:pt x="5299942" y="312577"/>
                    <a:pt x="5293616" y="312577"/>
                  </a:cubicBezTo>
                  <a:lnTo>
                    <a:pt x="23850" y="312577"/>
                  </a:lnTo>
                  <a:cubicBezTo>
                    <a:pt x="17524" y="312577"/>
                    <a:pt x="11458" y="310064"/>
                    <a:pt x="6985" y="305591"/>
                  </a:cubicBezTo>
                  <a:cubicBezTo>
                    <a:pt x="2513" y="301118"/>
                    <a:pt x="0" y="295052"/>
                    <a:pt x="0" y="288727"/>
                  </a:cubicBezTo>
                  <a:lnTo>
                    <a:pt x="0" y="23850"/>
                  </a:lnTo>
                  <a:cubicBezTo>
                    <a:pt x="0" y="17524"/>
                    <a:pt x="2513" y="11458"/>
                    <a:pt x="6985" y="6985"/>
                  </a:cubicBezTo>
                  <a:cubicBezTo>
                    <a:pt x="11458" y="2513"/>
                    <a:pt x="17524" y="0"/>
                    <a:pt x="23850" y="0"/>
                  </a:cubicBezTo>
                  <a:close/>
                </a:path>
              </a:pathLst>
            </a:custGeom>
            <a:solidFill>
              <a:srgbClr val="D0C9C0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317466" cy="3697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5400000">
            <a:off x="8869067" y="8737532"/>
            <a:ext cx="549866" cy="0"/>
          </a:xfrm>
          <a:prstGeom prst="line">
            <a:avLst/>
          </a:prstGeom>
          <a:ln cap="flat" w="57150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28700" y="1017143"/>
            <a:ext cx="3494852" cy="954083"/>
            <a:chOff x="0" y="0"/>
            <a:chExt cx="1010276" cy="275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31241" y="1158564"/>
            <a:ext cx="556031" cy="614091"/>
          </a:xfrm>
          <a:custGeom>
            <a:avLst/>
            <a:gdLst/>
            <a:ahLst/>
            <a:cxnLst/>
            <a:rect r="r" b="b" t="t" l="l"/>
            <a:pathLst>
              <a:path h="614091" w="556031">
                <a:moveTo>
                  <a:pt x="0" y="0"/>
                </a:moveTo>
                <a:lnTo>
                  <a:pt x="556031" y="0"/>
                </a:lnTo>
                <a:lnTo>
                  <a:pt x="556031" y="614091"/>
                </a:lnTo>
                <a:lnTo>
                  <a:pt x="0" y="6140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3764448" y="1017143"/>
            <a:ext cx="3494852" cy="954083"/>
            <a:chOff x="0" y="0"/>
            <a:chExt cx="1010276" cy="2758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6219669" y="1273318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0" y="0"/>
                </a:moveTo>
                <a:lnTo>
                  <a:pt x="441733" y="0"/>
                </a:lnTo>
                <a:lnTo>
                  <a:pt x="441733" y="441733"/>
                </a:lnTo>
                <a:lnTo>
                  <a:pt x="0" y="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 rot="0">
            <a:off x="4523552" y="1465610"/>
            <a:ext cx="9240896" cy="0"/>
          </a:xfrm>
          <a:prstGeom prst="line">
            <a:avLst/>
          </a:prstGeom>
          <a:ln cap="flat" w="57150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743583" y="618307"/>
            <a:ext cx="1775316" cy="1775316"/>
          </a:xfrm>
          <a:custGeom>
            <a:avLst/>
            <a:gdLst/>
            <a:ahLst/>
            <a:cxnLst/>
            <a:rect r="r" b="b" t="t" l="l"/>
            <a:pathLst>
              <a:path h="1775316" w="1775316">
                <a:moveTo>
                  <a:pt x="0" y="0"/>
                </a:moveTo>
                <a:lnTo>
                  <a:pt x="1775316" y="0"/>
                </a:lnTo>
                <a:lnTo>
                  <a:pt x="1775316" y="1775316"/>
                </a:lnTo>
                <a:lnTo>
                  <a:pt x="0" y="17753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483921" y="3873373"/>
            <a:ext cx="11320158" cy="2381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95"/>
              </a:lnSpc>
            </a:pPr>
            <a:r>
              <a:rPr lang="en-US" sz="12995">
                <a:solidFill>
                  <a:srgbClr val="1C1C1C"/>
                </a:solidFill>
                <a:latin typeface="Hatton Bold"/>
              </a:rPr>
              <a:t>GD358</a:t>
            </a:r>
          </a:p>
          <a:p>
            <a:pPr algn="ctr">
              <a:lnSpc>
                <a:spcPts val="5000"/>
              </a:lnSpc>
            </a:pPr>
            <a:r>
              <a:rPr lang="en-US" sz="5000">
                <a:solidFill>
                  <a:srgbClr val="1C1C1C"/>
                </a:solidFill>
                <a:latin typeface="Hatton Bold"/>
              </a:rPr>
              <a:t>VARIABLE WHITE DWARF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692295" y="8514647"/>
            <a:ext cx="5748240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1C1C1C"/>
                </a:solidFill>
                <a:latin typeface="Nourd"/>
              </a:rPr>
              <a:t>JACOB ROMEO &amp; LAINA TALLMAN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80514" y="8664529"/>
            <a:ext cx="1831118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"/>
              </a:rPr>
              <a:t>Course: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483921" y="8514669"/>
            <a:ext cx="5362762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1C1C1C"/>
                </a:solidFill>
                <a:latin typeface="Nourd"/>
              </a:rPr>
              <a:t>OBSERVATIONAL ASTRONOMY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621225" y="1290872"/>
            <a:ext cx="1725392" cy="424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9"/>
              </a:lnSpc>
            </a:pPr>
            <a:r>
              <a:rPr lang="en-US" sz="3199">
                <a:solidFill>
                  <a:srgbClr val="1C1C1C"/>
                </a:solidFill>
                <a:latin typeface="Nourd Bold"/>
              </a:rPr>
              <a:t>ERAU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334397" y="6206943"/>
            <a:ext cx="11619206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1C1C1C"/>
                </a:solidFill>
                <a:latin typeface="Nourd"/>
              </a:rPr>
              <a:t>Confirming the non-radial g (gravity)-mode Pulsations in GD 358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362346" y="1404365"/>
            <a:ext cx="1210577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Start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776736" y="8664507"/>
            <a:ext cx="1831118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"/>
              </a:rPr>
              <a:t>By: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A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425066" y="9870574"/>
            <a:ext cx="9437867" cy="0"/>
          </a:xfrm>
          <a:prstGeom prst="line">
            <a:avLst/>
          </a:prstGeom>
          <a:ln cap="flat" w="57150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3494852" cy="954083"/>
            <a:chOff x="0" y="0"/>
            <a:chExt cx="1010276" cy="2758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764448" y="1028700"/>
            <a:ext cx="3494852" cy="954083"/>
            <a:chOff x="0" y="0"/>
            <a:chExt cx="1010276" cy="275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 rot="0">
            <a:off x="4525446" y="1477167"/>
            <a:ext cx="9240896" cy="0"/>
          </a:xfrm>
          <a:prstGeom prst="line">
            <a:avLst/>
          </a:prstGeom>
          <a:ln cap="flat" w="57150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219669" y="1284875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0" y="0"/>
                </a:moveTo>
                <a:lnTo>
                  <a:pt x="441733" y="0"/>
                </a:lnTo>
                <a:lnTo>
                  <a:pt x="441733" y="441733"/>
                </a:lnTo>
                <a:lnTo>
                  <a:pt x="0" y="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4362346" y="1284875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441733" y="0"/>
                </a:moveTo>
                <a:lnTo>
                  <a:pt x="0" y="0"/>
                </a:lnTo>
                <a:lnTo>
                  <a:pt x="0" y="441733"/>
                </a:lnTo>
                <a:lnTo>
                  <a:pt x="441733" y="441733"/>
                </a:lnTo>
                <a:lnTo>
                  <a:pt x="4417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28700" y="1017143"/>
            <a:ext cx="3494852" cy="954083"/>
            <a:chOff x="0" y="0"/>
            <a:chExt cx="1010276" cy="27580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631241" y="1158564"/>
            <a:ext cx="556031" cy="614091"/>
          </a:xfrm>
          <a:custGeom>
            <a:avLst/>
            <a:gdLst/>
            <a:ahLst/>
            <a:cxnLst/>
            <a:rect r="r" b="b" t="t" l="l"/>
            <a:pathLst>
              <a:path h="614091" w="556031">
                <a:moveTo>
                  <a:pt x="0" y="0"/>
                </a:moveTo>
                <a:lnTo>
                  <a:pt x="556031" y="0"/>
                </a:lnTo>
                <a:lnTo>
                  <a:pt x="556031" y="614091"/>
                </a:lnTo>
                <a:lnTo>
                  <a:pt x="0" y="6140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43583" y="618307"/>
            <a:ext cx="1775316" cy="1775316"/>
          </a:xfrm>
          <a:custGeom>
            <a:avLst/>
            <a:gdLst/>
            <a:ahLst/>
            <a:cxnLst/>
            <a:rect r="r" b="b" t="t" l="l"/>
            <a:pathLst>
              <a:path h="1775316" w="1775316">
                <a:moveTo>
                  <a:pt x="0" y="0"/>
                </a:moveTo>
                <a:lnTo>
                  <a:pt x="1775316" y="0"/>
                </a:lnTo>
                <a:lnTo>
                  <a:pt x="1775316" y="1775316"/>
                </a:lnTo>
                <a:lnTo>
                  <a:pt x="0" y="17753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510343" y="1971226"/>
            <a:ext cx="9254105" cy="7546923"/>
          </a:xfrm>
          <a:custGeom>
            <a:avLst/>
            <a:gdLst/>
            <a:ahLst/>
            <a:cxnLst/>
            <a:rect r="r" b="b" t="t" l="l"/>
            <a:pathLst>
              <a:path h="7546923" w="9254105">
                <a:moveTo>
                  <a:pt x="0" y="0"/>
                </a:moveTo>
                <a:lnTo>
                  <a:pt x="9254105" y="0"/>
                </a:lnTo>
                <a:lnTo>
                  <a:pt x="9254105" y="7546923"/>
                </a:lnTo>
                <a:lnTo>
                  <a:pt x="0" y="75469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776447" y="1404141"/>
            <a:ext cx="6735106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EP425 | VARIABLE WHITE DWARF GD358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906586" y="1404164"/>
            <a:ext cx="1210577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08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621225" y="1290872"/>
            <a:ext cx="1725392" cy="424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9"/>
              </a:lnSpc>
            </a:pPr>
            <a:r>
              <a:rPr lang="en-US" sz="3199">
                <a:solidFill>
                  <a:srgbClr val="1C1C1C"/>
                </a:solidFill>
                <a:latin typeface="Nourd Bold"/>
              </a:rPr>
              <a:t>ERAU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A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1458" y="2814487"/>
            <a:ext cx="15630808" cy="5299015"/>
            <a:chOff x="0" y="0"/>
            <a:chExt cx="5120962" cy="17360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20962" cy="1736062"/>
            </a:xfrm>
            <a:custGeom>
              <a:avLst/>
              <a:gdLst/>
              <a:ahLst/>
              <a:cxnLst/>
              <a:rect r="r" b="b" t="t" l="l"/>
              <a:pathLst>
                <a:path h="1736062" w="5120962">
                  <a:moveTo>
                    <a:pt x="24765" y="0"/>
                  </a:moveTo>
                  <a:lnTo>
                    <a:pt x="5096197" y="0"/>
                  </a:lnTo>
                  <a:cubicBezTo>
                    <a:pt x="5109875" y="0"/>
                    <a:pt x="5120962" y="11088"/>
                    <a:pt x="5120962" y="24765"/>
                  </a:cubicBezTo>
                  <a:lnTo>
                    <a:pt x="5120962" y="1711297"/>
                  </a:lnTo>
                  <a:cubicBezTo>
                    <a:pt x="5120962" y="1717865"/>
                    <a:pt x="5118353" y="1724165"/>
                    <a:pt x="5113709" y="1728809"/>
                  </a:cubicBezTo>
                  <a:cubicBezTo>
                    <a:pt x="5109065" y="1733453"/>
                    <a:pt x="5102765" y="1736062"/>
                    <a:pt x="5096197" y="1736062"/>
                  </a:cubicBezTo>
                  <a:lnTo>
                    <a:pt x="24765" y="1736062"/>
                  </a:lnTo>
                  <a:cubicBezTo>
                    <a:pt x="18197" y="1736062"/>
                    <a:pt x="11898" y="1733453"/>
                    <a:pt x="7253" y="1728809"/>
                  </a:cubicBezTo>
                  <a:cubicBezTo>
                    <a:pt x="2609" y="1724165"/>
                    <a:pt x="0" y="1717865"/>
                    <a:pt x="0" y="1711297"/>
                  </a:cubicBezTo>
                  <a:lnTo>
                    <a:pt x="0" y="24765"/>
                  </a:lnTo>
                  <a:cubicBezTo>
                    <a:pt x="0" y="18197"/>
                    <a:pt x="2609" y="11898"/>
                    <a:pt x="7253" y="7253"/>
                  </a:cubicBezTo>
                  <a:cubicBezTo>
                    <a:pt x="11898" y="2609"/>
                    <a:pt x="18197" y="0"/>
                    <a:pt x="24765" y="0"/>
                  </a:cubicBezTo>
                  <a:close/>
                </a:path>
              </a:pathLst>
            </a:custGeom>
            <a:solidFill>
              <a:srgbClr val="D0C9C0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120962" cy="1793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14423" y="9107532"/>
            <a:ext cx="16244877" cy="0"/>
          </a:xfrm>
          <a:prstGeom prst="line">
            <a:avLst/>
          </a:prstGeom>
          <a:ln cap="flat" w="57150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28700" y="1028700"/>
            <a:ext cx="3494852" cy="954083"/>
            <a:chOff x="0" y="0"/>
            <a:chExt cx="1010276" cy="275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764448" y="1028700"/>
            <a:ext cx="3494852" cy="954083"/>
            <a:chOff x="0" y="0"/>
            <a:chExt cx="1010276" cy="27580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2" id="12"/>
          <p:cNvSpPr/>
          <p:nvPr/>
        </p:nvSpPr>
        <p:spPr>
          <a:xfrm rot="0">
            <a:off x="4525446" y="1477167"/>
            <a:ext cx="9240896" cy="0"/>
          </a:xfrm>
          <a:prstGeom prst="line">
            <a:avLst/>
          </a:prstGeom>
          <a:ln cap="flat" w="57150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6219669" y="1284875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0" y="0"/>
                </a:moveTo>
                <a:lnTo>
                  <a:pt x="441733" y="0"/>
                </a:lnTo>
                <a:lnTo>
                  <a:pt x="441733" y="441733"/>
                </a:lnTo>
                <a:lnTo>
                  <a:pt x="0" y="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14362346" y="1284875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441733" y="0"/>
                </a:moveTo>
                <a:lnTo>
                  <a:pt x="0" y="0"/>
                </a:lnTo>
                <a:lnTo>
                  <a:pt x="0" y="441733"/>
                </a:lnTo>
                <a:lnTo>
                  <a:pt x="441733" y="441733"/>
                </a:lnTo>
                <a:lnTo>
                  <a:pt x="44173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28700" y="1017143"/>
            <a:ext cx="3494852" cy="954083"/>
            <a:chOff x="0" y="0"/>
            <a:chExt cx="1010276" cy="27580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631241" y="1158564"/>
            <a:ext cx="556031" cy="614091"/>
          </a:xfrm>
          <a:custGeom>
            <a:avLst/>
            <a:gdLst/>
            <a:ahLst/>
            <a:cxnLst/>
            <a:rect r="r" b="b" t="t" l="l"/>
            <a:pathLst>
              <a:path h="614091" w="556031">
                <a:moveTo>
                  <a:pt x="0" y="0"/>
                </a:moveTo>
                <a:lnTo>
                  <a:pt x="556031" y="0"/>
                </a:lnTo>
                <a:lnTo>
                  <a:pt x="556031" y="614091"/>
                </a:lnTo>
                <a:lnTo>
                  <a:pt x="0" y="6140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43583" y="618307"/>
            <a:ext cx="1775316" cy="1775316"/>
          </a:xfrm>
          <a:custGeom>
            <a:avLst/>
            <a:gdLst/>
            <a:ahLst/>
            <a:cxnLst/>
            <a:rect r="r" b="b" t="t" l="l"/>
            <a:pathLst>
              <a:path h="1775316" w="1775316">
                <a:moveTo>
                  <a:pt x="0" y="0"/>
                </a:moveTo>
                <a:lnTo>
                  <a:pt x="1775316" y="0"/>
                </a:lnTo>
                <a:lnTo>
                  <a:pt x="1775316" y="1775316"/>
                </a:lnTo>
                <a:lnTo>
                  <a:pt x="0" y="17753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aphicFrame>
        <p:nvGraphicFramePr>
          <p:cNvPr name="Table 20" id="20"/>
          <p:cNvGraphicFramePr>
            <a:graphicFrameLocks noGrp="true"/>
          </p:cNvGraphicFramePr>
          <p:nvPr/>
        </p:nvGraphicFramePr>
        <p:xfrm>
          <a:off x="10522919" y="2927855"/>
          <a:ext cx="5696749" cy="5072279"/>
        </p:xfrm>
        <a:graphic>
          <a:graphicData uri="http://schemas.openxmlformats.org/drawingml/2006/table">
            <a:tbl>
              <a:tblPr/>
              <a:tblGrid>
                <a:gridCol w="817021"/>
                <a:gridCol w="2461218"/>
                <a:gridCol w="2418511"/>
              </a:tblGrid>
              <a:tr h="104150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1 Bold"/>
                        </a:rPr>
                        <a:t>Nr.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1 Bold"/>
                        </a:rPr>
                        <a:t>Freq. Sigma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1 Bold"/>
                        </a:rPr>
                        <a:t>Amp. Sigma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61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1 Bold"/>
                        </a:rPr>
                        <a:t>F1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1 Bold"/>
                        </a:rPr>
                        <a:t>0.002124817418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1 Bold"/>
                        </a:rPr>
                        <a:t>0.001548214195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61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1 Bold"/>
                        </a:rPr>
                        <a:t>F2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1 Bold"/>
                        </a:rPr>
                        <a:t>0.008398613235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1 Bold"/>
                        </a:rPr>
                        <a:t>0.001548214195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61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1 Bold"/>
                        </a:rPr>
                        <a:t>F3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1 Bold"/>
                        </a:rPr>
                        <a:t>0.00854413066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1 Bold"/>
                        </a:rPr>
                        <a:t>0.001548214195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61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1 Bold"/>
                        </a:rPr>
                        <a:t>F4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1 Bold"/>
                        </a:rPr>
                        <a:t>0.01160184173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1 Bold"/>
                        </a:rPr>
                        <a:t>0.001548214195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61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1 Bold"/>
                        </a:rPr>
                        <a:t>F5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1 Bold"/>
                        </a:rPr>
                        <a:t>0.01312782406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1 Bold"/>
                        </a:rPr>
                        <a:t>0.001548214195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21" id="21"/>
          <p:cNvSpPr txBox="true"/>
          <p:nvPr/>
        </p:nvSpPr>
        <p:spPr>
          <a:xfrm rot="0">
            <a:off x="2985016" y="2994530"/>
            <a:ext cx="6007894" cy="1146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1C1C1C"/>
                </a:solidFill>
                <a:latin typeface="Hatton Ultra-Bold"/>
              </a:rPr>
              <a:t>RESULTS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776447" y="1404141"/>
            <a:ext cx="6735106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EP425 | VARIABLE WHITE DWARF GD358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906586" y="1404164"/>
            <a:ext cx="1210577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09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621225" y="1290872"/>
            <a:ext cx="1725392" cy="424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9"/>
              </a:lnSpc>
            </a:pPr>
            <a:r>
              <a:rPr lang="en-US" sz="3199">
                <a:solidFill>
                  <a:srgbClr val="1C1C1C"/>
                </a:solidFill>
                <a:latin typeface="Nourd Bold"/>
              </a:rPr>
              <a:t>ERAU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2393664" y="4140706"/>
            <a:ext cx="7190597" cy="3527163"/>
            <a:chOff x="0" y="0"/>
            <a:chExt cx="9587463" cy="4702884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47625"/>
              <a:ext cx="9587463" cy="15352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74979" indent="-237490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1C1C1C"/>
                  </a:solidFill>
                  <a:latin typeface="Nourd"/>
                </a:rPr>
                <a:t>We found a period of 697.8s and a frequency and amplitude of about 1.3 mHz and 38.4 mmag, respectively.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1819773"/>
              <a:ext cx="9587463" cy="10145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74979" indent="-237490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1C1C1C"/>
                  </a:solidFill>
                  <a:latin typeface="Nourd"/>
                </a:rPr>
                <a:t>Uncertainty values were obtained from Period04; frequency and amplitude sigma values. 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3167666"/>
              <a:ext cx="9587463" cy="15352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74979" indent="-237490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1C1C1C"/>
                  </a:solidFill>
                  <a:latin typeface="Nourd"/>
                </a:rPr>
                <a:t>Data is based on one night of observations due to complications with the weather and agrees with the referenced papers’ data of GD 358. 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A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594100"/>
            <a:ext cx="9715464" cy="316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1C1C1C"/>
                </a:solidFill>
                <a:latin typeface="Hatton Ultra-Bold"/>
              </a:rPr>
              <a:t>CONCLUSION AND FURTHER WORK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480642" y="2383057"/>
            <a:ext cx="5763409" cy="6370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C1C1C"/>
                </a:solidFill>
                <a:latin typeface="Nourd"/>
              </a:rPr>
              <a:t>We found results conclusive to the frequency/period found in other studies.</a:t>
            </a:r>
          </a:p>
          <a:p>
            <a:pPr>
              <a:lnSpc>
                <a:spcPts val="3079"/>
              </a:lnSpc>
            </a:pPr>
          </a:p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C1C1C"/>
                </a:solidFill>
                <a:latin typeface="Nourd"/>
              </a:rPr>
              <a:t>Period ~ 697.8s</a:t>
            </a:r>
          </a:p>
          <a:p>
            <a:pPr>
              <a:lnSpc>
                <a:spcPts val="3079"/>
              </a:lnSpc>
            </a:pPr>
          </a:p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C1C1C"/>
                </a:solidFill>
                <a:latin typeface="Nourd"/>
              </a:rPr>
              <a:t>Frequency ~ 1.3mHz</a:t>
            </a:r>
          </a:p>
          <a:p>
            <a:pPr>
              <a:lnSpc>
                <a:spcPts val="3079"/>
              </a:lnSpc>
            </a:pPr>
          </a:p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C1C1C"/>
                </a:solidFill>
                <a:latin typeface="Nourd"/>
              </a:rPr>
              <a:t>Amplitude ~ 38.4mmag</a:t>
            </a:r>
          </a:p>
          <a:p>
            <a:pPr>
              <a:lnSpc>
                <a:spcPts val="3079"/>
              </a:lnSpc>
            </a:pPr>
          </a:p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C1C1C"/>
                </a:solidFill>
                <a:latin typeface="Nourd"/>
              </a:rPr>
              <a:t>Wide range of periods from 600-800s found for GD358.</a:t>
            </a:r>
          </a:p>
          <a:p>
            <a:pPr>
              <a:lnSpc>
                <a:spcPts val="3079"/>
              </a:lnSpc>
            </a:pPr>
          </a:p>
          <a:p>
            <a:pPr marL="474979" indent="-237490" lvl="1">
              <a:lnSpc>
                <a:spcPts val="3431"/>
              </a:lnSpc>
              <a:buFont typeface="Arial"/>
              <a:buChar char="•"/>
            </a:pPr>
            <a:r>
              <a:rPr lang="en-US" sz="2199">
                <a:solidFill>
                  <a:srgbClr val="1C1C1C"/>
                </a:solidFill>
                <a:latin typeface="Nourd"/>
              </a:rPr>
              <a:t>Further observations would need to be done to confirm additional frequencies and amplitudes.  </a:t>
            </a:r>
          </a:p>
          <a:p>
            <a:pPr>
              <a:lnSpc>
                <a:spcPts val="3431"/>
              </a:lnSpc>
            </a:pPr>
          </a:p>
        </p:txBody>
      </p:sp>
      <p:sp>
        <p:nvSpPr>
          <p:cNvPr name="AutoShape 4" id="4"/>
          <p:cNvSpPr/>
          <p:nvPr/>
        </p:nvSpPr>
        <p:spPr>
          <a:xfrm>
            <a:off x="4630617" y="9229725"/>
            <a:ext cx="9026766" cy="0"/>
          </a:xfrm>
          <a:prstGeom prst="line">
            <a:avLst/>
          </a:prstGeom>
          <a:ln cap="flat" w="57150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3494852" cy="954083"/>
            <a:chOff x="0" y="0"/>
            <a:chExt cx="1010276" cy="2758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764448" y="1028700"/>
            <a:ext cx="3494852" cy="954083"/>
            <a:chOff x="0" y="0"/>
            <a:chExt cx="1010276" cy="2758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1" id="11"/>
          <p:cNvSpPr/>
          <p:nvPr/>
        </p:nvSpPr>
        <p:spPr>
          <a:xfrm rot="0">
            <a:off x="4525446" y="1477167"/>
            <a:ext cx="9240896" cy="0"/>
          </a:xfrm>
          <a:prstGeom prst="line">
            <a:avLst/>
          </a:prstGeom>
          <a:ln cap="flat" w="57150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6219669" y="1284875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0" y="0"/>
                </a:moveTo>
                <a:lnTo>
                  <a:pt x="441733" y="0"/>
                </a:lnTo>
                <a:lnTo>
                  <a:pt x="441733" y="441733"/>
                </a:lnTo>
                <a:lnTo>
                  <a:pt x="0" y="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4362346" y="1284875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441733" y="0"/>
                </a:moveTo>
                <a:lnTo>
                  <a:pt x="0" y="0"/>
                </a:lnTo>
                <a:lnTo>
                  <a:pt x="0" y="441733"/>
                </a:lnTo>
                <a:lnTo>
                  <a:pt x="441733" y="441733"/>
                </a:lnTo>
                <a:lnTo>
                  <a:pt x="4417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28700" y="1017143"/>
            <a:ext cx="3494852" cy="954083"/>
            <a:chOff x="0" y="0"/>
            <a:chExt cx="1010276" cy="27580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631241" y="1158564"/>
            <a:ext cx="556031" cy="614091"/>
          </a:xfrm>
          <a:custGeom>
            <a:avLst/>
            <a:gdLst/>
            <a:ahLst/>
            <a:cxnLst/>
            <a:rect r="r" b="b" t="t" l="l"/>
            <a:pathLst>
              <a:path h="614091" w="556031">
                <a:moveTo>
                  <a:pt x="0" y="0"/>
                </a:moveTo>
                <a:lnTo>
                  <a:pt x="556031" y="0"/>
                </a:lnTo>
                <a:lnTo>
                  <a:pt x="556031" y="614091"/>
                </a:lnTo>
                <a:lnTo>
                  <a:pt x="0" y="6140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43583" y="618307"/>
            <a:ext cx="1775316" cy="1775316"/>
          </a:xfrm>
          <a:custGeom>
            <a:avLst/>
            <a:gdLst/>
            <a:ahLst/>
            <a:cxnLst/>
            <a:rect r="r" b="b" t="t" l="l"/>
            <a:pathLst>
              <a:path h="1775316" w="1775316">
                <a:moveTo>
                  <a:pt x="0" y="0"/>
                </a:moveTo>
                <a:lnTo>
                  <a:pt x="1775316" y="0"/>
                </a:lnTo>
                <a:lnTo>
                  <a:pt x="1775316" y="1775316"/>
                </a:lnTo>
                <a:lnTo>
                  <a:pt x="0" y="17753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776447" y="1404141"/>
            <a:ext cx="6735106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EP425 | VARIABLE WHITE DWARF GD358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906586" y="1404164"/>
            <a:ext cx="1210577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10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621225" y="1290872"/>
            <a:ext cx="1725392" cy="424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9"/>
              </a:lnSpc>
            </a:pPr>
            <a:r>
              <a:rPr lang="en-US" sz="3199">
                <a:solidFill>
                  <a:srgbClr val="1C1C1C"/>
                </a:solidFill>
                <a:latin typeface="Nourd Bold"/>
              </a:rPr>
              <a:t>ERAU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A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27528" y="2772954"/>
            <a:ext cx="15232944" cy="1146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1C1C1C"/>
                </a:solidFill>
                <a:latin typeface="Hatton Ultra-Bold"/>
              </a:rPr>
              <a:t>REFERENCES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335952" y="4077364"/>
            <a:ext cx="15619882" cy="1245769"/>
            <a:chOff x="0" y="0"/>
            <a:chExt cx="5041315" cy="40207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41315" cy="402072"/>
            </a:xfrm>
            <a:custGeom>
              <a:avLst/>
              <a:gdLst/>
              <a:ahLst/>
              <a:cxnLst/>
              <a:rect r="r" b="b" t="t" l="l"/>
              <a:pathLst>
                <a:path h="402072" w="5041315">
                  <a:moveTo>
                    <a:pt x="24782" y="0"/>
                  </a:moveTo>
                  <a:lnTo>
                    <a:pt x="5016533" y="0"/>
                  </a:lnTo>
                  <a:cubicBezTo>
                    <a:pt x="5023105" y="0"/>
                    <a:pt x="5029409" y="2611"/>
                    <a:pt x="5034056" y="7259"/>
                  </a:cubicBezTo>
                  <a:cubicBezTo>
                    <a:pt x="5038704" y="11906"/>
                    <a:pt x="5041315" y="18210"/>
                    <a:pt x="5041315" y="24782"/>
                  </a:cubicBezTo>
                  <a:lnTo>
                    <a:pt x="5041315" y="377289"/>
                  </a:lnTo>
                  <a:cubicBezTo>
                    <a:pt x="5041315" y="383862"/>
                    <a:pt x="5038704" y="390166"/>
                    <a:pt x="5034056" y="394813"/>
                  </a:cubicBezTo>
                  <a:cubicBezTo>
                    <a:pt x="5029409" y="399461"/>
                    <a:pt x="5023105" y="402072"/>
                    <a:pt x="5016533" y="402072"/>
                  </a:cubicBezTo>
                  <a:lnTo>
                    <a:pt x="24782" y="402072"/>
                  </a:lnTo>
                  <a:cubicBezTo>
                    <a:pt x="18210" y="402072"/>
                    <a:pt x="11906" y="399461"/>
                    <a:pt x="7259" y="394813"/>
                  </a:cubicBezTo>
                  <a:cubicBezTo>
                    <a:pt x="2611" y="390166"/>
                    <a:pt x="0" y="383862"/>
                    <a:pt x="0" y="377289"/>
                  </a:cubicBezTo>
                  <a:lnTo>
                    <a:pt x="0" y="24782"/>
                  </a:lnTo>
                  <a:cubicBezTo>
                    <a:pt x="0" y="18210"/>
                    <a:pt x="2611" y="11906"/>
                    <a:pt x="7259" y="7259"/>
                  </a:cubicBezTo>
                  <a:cubicBezTo>
                    <a:pt x="11906" y="2611"/>
                    <a:pt x="18210" y="0"/>
                    <a:pt x="24782" y="0"/>
                  </a:cubicBezTo>
                  <a:close/>
                </a:path>
              </a:pathLst>
            </a:custGeom>
            <a:solidFill>
              <a:srgbClr val="D0C9C0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041315" cy="440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939264" y="4231853"/>
            <a:ext cx="14419341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1C1C1C"/>
                </a:solidFill>
                <a:latin typeface="Nourd"/>
              </a:rPr>
              <a:t>Kepler et al. (2003, January 23). The Everchanging Pulsating White Dwarf GD358. www.arxiv.org. https://arxiv.org/pdf/astro-ph/0301477v1.pdf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338994" y="5521087"/>
            <a:ext cx="15619882" cy="1234318"/>
            <a:chOff x="0" y="0"/>
            <a:chExt cx="5041315" cy="39837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41315" cy="398376"/>
            </a:xfrm>
            <a:custGeom>
              <a:avLst/>
              <a:gdLst/>
              <a:ahLst/>
              <a:cxnLst/>
              <a:rect r="r" b="b" t="t" l="l"/>
              <a:pathLst>
                <a:path h="398376" w="5041315">
                  <a:moveTo>
                    <a:pt x="24782" y="0"/>
                  </a:moveTo>
                  <a:lnTo>
                    <a:pt x="5016533" y="0"/>
                  </a:lnTo>
                  <a:cubicBezTo>
                    <a:pt x="5023105" y="0"/>
                    <a:pt x="5029409" y="2611"/>
                    <a:pt x="5034056" y="7259"/>
                  </a:cubicBezTo>
                  <a:cubicBezTo>
                    <a:pt x="5038704" y="11906"/>
                    <a:pt x="5041315" y="18210"/>
                    <a:pt x="5041315" y="24782"/>
                  </a:cubicBezTo>
                  <a:lnTo>
                    <a:pt x="5041315" y="373594"/>
                  </a:lnTo>
                  <a:cubicBezTo>
                    <a:pt x="5041315" y="380166"/>
                    <a:pt x="5038704" y="386470"/>
                    <a:pt x="5034056" y="391118"/>
                  </a:cubicBezTo>
                  <a:cubicBezTo>
                    <a:pt x="5029409" y="395765"/>
                    <a:pt x="5023105" y="398376"/>
                    <a:pt x="5016533" y="398376"/>
                  </a:cubicBezTo>
                  <a:lnTo>
                    <a:pt x="24782" y="398376"/>
                  </a:lnTo>
                  <a:cubicBezTo>
                    <a:pt x="18210" y="398376"/>
                    <a:pt x="11906" y="395765"/>
                    <a:pt x="7259" y="391118"/>
                  </a:cubicBezTo>
                  <a:cubicBezTo>
                    <a:pt x="2611" y="386470"/>
                    <a:pt x="0" y="380166"/>
                    <a:pt x="0" y="373594"/>
                  </a:cubicBezTo>
                  <a:lnTo>
                    <a:pt x="0" y="24782"/>
                  </a:lnTo>
                  <a:cubicBezTo>
                    <a:pt x="0" y="18210"/>
                    <a:pt x="2611" y="11906"/>
                    <a:pt x="7259" y="7259"/>
                  </a:cubicBezTo>
                  <a:cubicBezTo>
                    <a:pt x="11906" y="2611"/>
                    <a:pt x="18210" y="0"/>
                    <a:pt x="2478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041315" cy="436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934329" y="5694608"/>
            <a:ext cx="14419341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1C1C1C"/>
                </a:solidFill>
                <a:latin typeface="Nourd"/>
              </a:rPr>
              <a:t>Winget, D. E., Robinson, E. L., Nather, R. D., &amp; Fontaine, G. (1982). Photometric observations of GD 358 - DB white dwarfs do pulsate. The Astrophysical Journal, 262. https://doi.org/10.1086/183902 </a:t>
            </a:r>
          </a:p>
          <a:p>
            <a:pPr>
              <a:lnSpc>
                <a:spcPts val="3079"/>
              </a:lnSpc>
            </a:pPr>
          </a:p>
        </p:txBody>
      </p:sp>
      <p:sp>
        <p:nvSpPr>
          <p:cNvPr name="AutoShape 11" id="11"/>
          <p:cNvSpPr/>
          <p:nvPr/>
        </p:nvSpPr>
        <p:spPr>
          <a:xfrm rot="0">
            <a:off x="1028700" y="1477167"/>
            <a:ext cx="16230600" cy="0"/>
          </a:xfrm>
          <a:prstGeom prst="line">
            <a:avLst/>
          </a:prstGeom>
          <a:ln cap="flat" w="57150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1014423" y="9953086"/>
            <a:ext cx="16244877" cy="0"/>
          </a:xfrm>
          <a:prstGeom prst="line">
            <a:avLst/>
          </a:prstGeom>
          <a:ln cap="flat" w="57150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8261277" y="618084"/>
            <a:ext cx="1775316" cy="1775316"/>
          </a:xfrm>
          <a:custGeom>
            <a:avLst/>
            <a:gdLst/>
            <a:ahLst/>
            <a:cxnLst/>
            <a:rect r="r" b="b" t="t" l="l"/>
            <a:pathLst>
              <a:path h="1775316" w="1775316">
                <a:moveTo>
                  <a:pt x="0" y="0"/>
                </a:moveTo>
                <a:lnTo>
                  <a:pt x="1775316" y="0"/>
                </a:lnTo>
                <a:lnTo>
                  <a:pt x="1775316" y="1775315"/>
                </a:lnTo>
                <a:lnTo>
                  <a:pt x="0" y="17753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338994" y="6932058"/>
            <a:ext cx="15619882" cy="1248577"/>
            <a:chOff x="0" y="0"/>
            <a:chExt cx="5041315" cy="40297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041315" cy="402978"/>
            </a:xfrm>
            <a:custGeom>
              <a:avLst/>
              <a:gdLst/>
              <a:ahLst/>
              <a:cxnLst/>
              <a:rect r="r" b="b" t="t" l="l"/>
              <a:pathLst>
                <a:path h="402978" w="5041315">
                  <a:moveTo>
                    <a:pt x="24782" y="0"/>
                  </a:moveTo>
                  <a:lnTo>
                    <a:pt x="5016533" y="0"/>
                  </a:lnTo>
                  <a:cubicBezTo>
                    <a:pt x="5023105" y="0"/>
                    <a:pt x="5029409" y="2611"/>
                    <a:pt x="5034056" y="7259"/>
                  </a:cubicBezTo>
                  <a:cubicBezTo>
                    <a:pt x="5038704" y="11906"/>
                    <a:pt x="5041315" y="18210"/>
                    <a:pt x="5041315" y="24782"/>
                  </a:cubicBezTo>
                  <a:lnTo>
                    <a:pt x="5041315" y="378196"/>
                  </a:lnTo>
                  <a:cubicBezTo>
                    <a:pt x="5041315" y="384768"/>
                    <a:pt x="5038704" y="391072"/>
                    <a:pt x="5034056" y="395719"/>
                  </a:cubicBezTo>
                  <a:cubicBezTo>
                    <a:pt x="5029409" y="400367"/>
                    <a:pt x="5023105" y="402978"/>
                    <a:pt x="5016533" y="402978"/>
                  </a:cubicBezTo>
                  <a:lnTo>
                    <a:pt x="24782" y="402978"/>
                  </a:lnTo>
                  <a:cubicBezTo>
                    <a:pt x="18210" y="402978"/>
                    <a:pt x="11906" y="400367"/>
                    <a:pt x="7259" y="395719"/>
                  </a:cubicBezTo>
                  <a:cubicBezTo>
                    <a:pt x="2611" y="391072"/>
                    <a:pt x="0" y="384768"/>
                    <a:pt x="0" y="378196"/>
                  </a:cubicBezTo>
                  <a:lnTo>
                    <a:pt x="0" y="24782"/>
                  </a:lnTo>
                  <a:cubicBezTo>
                    <a:pt x="0" y="18210"/>
                    <a:pt x="2611" y="11906"/>
                    <a:pt x="7259" y="7259"/>
                  </a:cubicBezTo>
                  <a:cubicBezTo>
                    <a:pt x="11906" y="2611"/>
                    <a:pt x="18210" y="0"/>
                    <a:pt x="24782" y="0"/>
                  </a:cubicBezTo>
                  <a:close/>
                </a:path>
              </a:pathLst>
            </a:custGeom>
            <a:solidFill>
              <a:srgbClr val="D0C9C0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5041315" cy="4410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38994" y="8342559"/>
            <a:ext cx="15619882" cy="1248577"/>
            <a:chOff x="0" y="0"/>
            <a:chExt cx="5041315" cy="40297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041315" cy="402978"/>
            </a:xfrm>
            <a:custGeom>
              <a:avLst/>
              <a:gdLst/>
              <a:ahLst/>
              <a:cxnLst/>
              <a:rect r="r" b="b" t="t" l="l"/>
              <a:pathLst>
                <a:path h="402978" w="5041315">
                  <a:moveTo>
                    <a:pt x="24782" y="0"/>
                  </a:moveTo>
                  <a:lnTo>
                    <a:pt x="5016533" y="0"/>
                  </a:lnTo>
                  <a:cubicBezTo>
                    <a:pt x="5023105" y="0"/>
                    <a:pt x="5029409" y="2611"/>
                    <a:pt x="5034056" y="7259"/>
                  </a:cubicBezTo>
                  <a:cubicBezTo>
                    <a:pt x="5038704" y="11906"/>
                    <a:pt x="5041315" y="18210"/>
                    <a:pt x="5041315" y="24782"/>
                  </a:cubicBezTo>
                  <a:lnTo>
                    <a:pt x="5041315" y="378196"/>
                  </a:lnTo>
                  <a:cubicBezTo>
                    <a:pt x="5041315" y="384768"/>
                    <a:pt x="5038704" y="391072"/>
                    <a:pt x="5034056" y="395719"/>
                  </a:cubicBezTo>
                  <a:cubicBezTo>
                    <a:pt x="5029409" y="400367"/>
                    <a:pt x="5023105" y="402978"/>
                    <a:pt x="5016533" y="402978"/>
                  </a:cubicBezTo>
                  <a:lnTo>
                    <a:pt x="24782" y="402978"/>
                  </a:lnTo>
                  <a:cubicBezTo>
                    <a:pt x="18210" y="402978"/>
                    <a:pt x="11906" y="400367"/>
                    <a:pt x="7259" y="395719"/>
                  </a:cubicBezTo>
                  <a:cubicBezTo>
                    <a:pt x="2611" y="391072"/>
                    <a:pt x="0" y="384768"/>
                    <a:pt x="0" y="378196"/>
                  </a:cubicBezTo>
                  <a:lnTo>
                    <a:pt x="0" y="24782"/>
                  </a:lnTo>
                  <a:cubicBezTo>
                    <a:pt x="0" y="18210"/>
                    <a:pt x="2611" y="11906"/>
                    <a:pt x="7259" y="7259"/>
                  </a:cubicBezTo>
                  <a:cubicBezTo>
                    <a:pt x="11906" y="2611"/>
                    <a:pt x="18210" y="0"/>
                    <a:pt x="2478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5041315" cy="4410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EDE4E0"/>
                  </a:solidFill>
                  <a:latin typeface="Open Sans Light"/>
                </a:rPr>
                <a:t>“”AstroImageJ (AIJ) - ImageJ for Astronomy.” Www.astro.louisville.edu, www.astro.louisville.edu/software/astroimagej</a:t>
              </a: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944199" y="8790000"/>
            <a:ext cx="14419341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1C1C1C"/>
                </a:solidFill>
                <a:latin typeface="Nourd"/>
              </a:rPr>
              <a:t>“Period04 - Homepage.” www.period04.net, www.period04.net.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939264" y="7146136"/>
            <a:ext cx="14424276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1C1C1C"/>
                </a:solidFill>
                <a:latin typeface="Nourd"/>
              </a:rPr>
              <a:t>“”AstroImageJ (AIJ) - ImageJ for Astronomy.” Www.astro.louisville.edu,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1C1C1C"/>
                </a:solidFill>
                <a:latin typeface="Nourd"/>
              </a:rPr>
              <a:t>www.astro.louisville.edu/software/astroimagej</a:t>
            </a: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A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630617" y="9229725"/>
            <a:ext cx="9026766" cy="0"/>
          </a:xfrm>
          <a:prstGeom prst="line">
            <a:avLst/>
          </a:prstGeom>
          <a:ln cap="flat" w="57150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3494852" cy="954083"/>
            <a:chOff x="0" y="0"/>
            <a:chExt cx="1010276" cy="2758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764448" y="1028700"/>
            <a:ext cx="3494852" cy="954083"/>
            <a:chOff x="0" y="0"/>
            <a:chExt cx="1010276" cy="275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 rot="0">
            <a:off x="4525446" y="1477167"/>
            <a:ext cx="9240896" cy="0"/>
          </a:xfrm>
          <a:prstGeom prst="line">
            <a:avLst/>
          </a:prstGeom>
          <a:ln cap="flat" w="57150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219669" y="1284875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0" y="0"/>
                </a:moveTo>
                <a:lnTo>
                  <a:pt x="441733" y="0"/>
                </a:lnTo>
                <a:lnTo>
                  <a:pt x="441733" y="441733"/>
                </a:lnTo>
                <a:lnTo>
                  <a:pt x="0" y="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4362346" y="1284875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441733" y="0"/>
                </a:moveTo>
                <a:lnTo>
                  <a:pt x="0" y="0"/>
                </a:lnTo>
                <a:lnTo>
                  <a:pt x="0" y="441733"/>
                </a:lnTo>
                <a:lnTo>
                  <a:pt x="441733" y="441733"/>
                </a:lnTo>
                <a:lnTo>
                  <a:pt x="4417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28700" y="1017143"/>
            <a:ext cx="3494852" cy="954083"/>
            <a:chOff x="0" y="0"/>
            <a:chExt cx="1010276" cy="27580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631241" y="1158564"/>
            <a:ext cx="556031" cy="614091"/>
          </a:xfrm>
          <a:custGeom>
            <a:avLst/>
            <a:gdLst/>
            <a:ahLst/>
            <a:cxnLst/>
            <a:rect r="r" b="b" t="t" l="l"/>
            <a:pathLst>
              <a:path h="614091" w="556031">
                <a:moveTo>
                  <a:pt x="0" y="0"/>
                </a:moveTo>
                <a:lnTo>
                  <a:pt x="556031" y="0"/>
                </a:lnTo>
                <a:lnTo>
                  <a:pt x="556031" y="614091"/>
                </a:lnTo>
                <a:lnTo>
                  <a:pt x="0" y="6140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43583" y="618307"/>
            <a:ext cx="1775316" cy="1775316"/>
          </a:xfrm>
          <a:custGeom>
            <a:avLst/>
            <a:gdLst/>
            <a:ahLst/>
            <a:cxnLst/>
            <a:rect r="r" b="b" t="t" l="l"/>
            <a:pathLst>
              <a:path h="1775316" w="1775316">
                <a:moveTo>
                  <a:pt x="0" y="0"/>
                </a:moveTo>
                <a:lnTo>
                  <a:pt x="1775316" y="0"/>
                </a:lnTo>
                <a:lnTo>
                  <a:pt x="1775316" y="1775316"/>
                </a:lnTo>
                <a:lnTo>
                  <a:pt x="0" y="17753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842067">
            <a:off x="13509300" y="3489093"/>
            <a:ext cx="2147826" cy="3308813"/>
          </a:xfrm>
          <a:custGeom>
            <a:avLst/>
            <a:gdLst/>
            <a:ahLst/>
            <a:cxnLst/>
            <a:rect r="r" b="b" t="t" l="l"/>
            <a:pathLst>
              <a:path h="3308813" w="2147826">
                <a:moveTo>
                  <a:pt x="0" y="0"/>
                </a:moveTo>
                <a:lnTo>
                  <a:pt x="2147826" y="0"/>
                </a:lnTo>
                <a:lnTo>
                  <a:pt x="2147826" y="3308814"/>
                </a:lnTo>
                <a:lnTo>
                  <a:pt x="0" y="33088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130447" y="6814094"/>
            <a:ext cx="2014032" cy="2415631"/>
          </a:xfrm>
          <a:custGeom>
            <a:avLst/>
            <a:gdLst/>
            <a:ahLst/>
            <a:cxnLst/>
            <a:rect r="r" b="b" t="t" l="l"/>
            <a:pathLst>
              <a:path h="2415631" w="2014032">
                <a:moveTo>
                  <a:pt x="0" y="0"/>
                </a:moveTo>
                <a:lnTo>
                  <a:pt x="2014032" y="0"/>
                </a:lnTo>
                <a:lnTo>
                  <a:pt x="2014032" y="2415631"/>
                </a:lnTo>
                <a:lnTo>
                  <a:pt x="0" y="241563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137803" y="3937270"/>
            <a:ext cx="2999659" cy="1559823"/>
          </a:xfrm>
          <a:custGeom>
            <a:avLst/>
            <a:gdLst/>
            <a:ahLst/>
            <a:cxnLst/>
            <a:rect r="r" b="b" t="t" l="l"/>
            <a:pathLst>
              <a:path h="1559823" w="2999659">
                <a:moveTo>
                  <a:pt x="0" y="0"/>
                </a:moveTo>
                <a:lnTo>
                  <a:pt x="2999660" y="0"/>
                </a:lnTo>
                <a:lnTo>
                  <a:pt x="2999660" y="1559823"/>
                </a:lnTo>
                <a:lnTo>
                  <a:pt x="0" y="15598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230130" y="4603750"/>
            <a:ext cx="7827739" cy="1146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1C1C1C"/>
                </a:solidFill>
                <a:latin typeface="Hatton Ultra-Bold"/>
              </a:rPr>
              <a:t>QUESTIONS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776447" y="1404141"/>
            <a:ext cx="6735106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EP425 | VARIABLE WHITE DWARF GD358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906586" y="1404164"/>
            <a:ext cx="1210577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10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621225" y="1290872"/>
            <a:ext cx="1725392" cy="424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9"/>
              </a:lnSpc>
            </a:pPr>
            <a:r>
              <a:rPr lang="en-US" sz="3199">
                <a:solidFill>
                  <a:srgbClr val="1C1C1C"/>
                </a:solidFill>
                <a:latin typeface="Nourd Bold"/>
              </a:rPr>
              <a:t>ERAU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A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3494852" cy="954083"/>
            <a:chOff x="0" y="0"/>
            <a:chExt cx="1010276" cy="2758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764448" y="1028700"/>
            <a:ext cx="3494852" cy="954083"/>
            <a:chOff x="0" y="0"/>
            <a:chExt cx="1010276" cy="2758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 rot="0">
            <a:off x="4525446" y="1477167"/>
            <a:ext cx="9240896" cy="0"/>
          </a:xfrm>
          <a:prstGeom prst="line">
            <a:avLst/>
          </a:prstGeom>
          <a:ln cap="flat" w="57150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219669" y="1284875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0" y="0"/>
                </a:moveTo>
                <a:lnTo>
                  <a:pt x="441733" y="0"/>
                </a:lnTo>
                <a:lnTo>
                  <a:pt x="441733" y="441733"/>
                </a:lnTo>
                <a:lnTo>
                  <a:pt x="0" y="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4362346" y="1284875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441733" y="0"/>
                </a:moveTo>
                <a:lnTo>
                  <a:pt x="0" y="0"/>
                </a:lnTo>
                <a:lnTo>
                  <a:pt x="0" y="441733"/>
                </a:lnTo>
                <a:lnTo>
                  <a:pt x="441733" y="441733"/>
                </a:lnTo>
                <a:lnTo>
                  <a:pt x="44173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28700" y="1017143"/>
            <a:ext cx="3494852" cy="954083"/>
            <a:chOff x="0" y="0"/>
            <a:chExt cx="1010276" cy="2758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31241" y="1158564"/>
            <a:ext cx="556031" cy="614091"/>
          </a:xfrm>
          <a:custGeom>
            <a:avLst/>
            <a:gdLst/>
            <a:ahLst/>
            <a:cxnLst/>
            <a:rect r="r" b="b" t="t" l="l"/>
            <a:pathLst>
              <a:path h="614091" w="556031">
                <a:moveTo>
                  <a:pt x="0" y="0"/>
                </a:moveTo>
                <a:lnTo>
                  <a:pt x="556031" y="0"/>
                </a:lnTo>
                <a:lnTo>
                  <a:pt x="556031" y="614091"/>
                </a:lnTo>
                <a:lnTo>
                  <a:pt x="0" y="6140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43583" y="618307"/>
            <a:ext cx="1775316" cy="1775316"/>
          </a:xfrm>
          <a:custGeom>
            <a:avLst/>
            <a:gdLst/>
            <a:ahLst/>
            <a:cxnLst/>
            <a:rect r="r" b="b" t="t" l="l"/>
            <a:pathLst>
              <a:path h="1775316" w="1775316">
                <a:moveTo>
                  <a:pt x="0" y="0"/>
                </a:moveTo>
                <a:lnTo>
                  <a:pt x="1775316" y="0"/>
                </a:lnTo>
                <a:lnTo>
                  <a:pt x="1775316" y="1775316"/>
                </a:lnTo>
                <a:lnTo>
                  <a:pt x="0" y="17753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237409" y="2479210"/>
            <a:ext cx="9813183" cy="1146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1C1C1C"/>
                </a:solidFill>
                <a:latin typeface="Hatton Ultra-Bold"/>
              </a:rPr>
              <a:t>OVERVIEW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402292" y="4339761"/>
            <a:ext cx="726183" cy="346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>
                <a:solidFill>
                  <a:srgbClr val="1C1C1C"/>
                </a:solidFill>
                <a:latin typeface="Hatton Ultra-Bold"/>
              </a:rPr>
              <a:t>01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402292" y="4715922"/>
            <a:ext cx="2867494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C1C1C"/>
                </a:solidFill>
                <a:latin typeface="Nourd Bold"/>
              </a:rPr>
              <a:t>ABSTRACT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486005" y="4339761"/>
            <a:ext cx="726183" cy="346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>
                <a:solidFill>
                  <a:srgbClr val="1C1C1C"/>
                </a:solidFill>
                <a:latin typeface="Hatton Ultra-Bold"/>
              </a:rPr>
              <a:t>02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486005" y="4715922"/>
            <a:ext cx="2867494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C1C1C"/>
                </a:solidFill>
                <a:latin typeface="Nourd Bold"/>
              </a:rPr>
              <a:t>MOTIVATION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572699" y="4339761"/>
            <a:ext cx="726183" cy="346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>
                <a:solidFill>
                  <a:srgbClr val="1C1C1C"/>
                </a:solidFill>
                <a:latin typeface="Hatton Ultra-Bold"/>
              </a:rPr>
              <a:t>03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572699" y="4715922"/>
            <a:ext cx="3313009" cy="1234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C1C1C"/>
                </a:solidFill>
                <a:latin typeface="Nourd Bold"/>
              </a:rPr>
              <a:t>OBSERVATIONAL STRATEGY &amp; DATA ANALYSIS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402292" y="6428517"/>
            <a:ext cx="726183" cy="346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>
                <a:solidFill>
                  <a:srgbClr val="1C1C1C"/>
                </a:solidFill>
                <a:latin typeface="Hatton Ultra-Bold"/>
              </a:rPr>
              <a:t>04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402292" y="6804678"/>
            <a:ext cx="3084963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C1C1C"/>
                </a:solidFill>
                <a:latin typeface="Nourd Bold"/>
              </a:rPr>
              <a:t>FINDER CHART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486005" y="6398036"/>
            <a:ext cx="1433747" cy="346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>
                <a:solidFill>
                  <a:srgbClr val="1C1C1C"/>
                </a:solidFill>
                <a:latin typeface="Hatton Ultra-Bold"/>
              </a:rPr>
              <a:t>05-07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486005" y="6774197"/>
            <a:ext cx="2867494" cy="815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C1C1C"/>
                </a:solidFill>
                <a:latin typeface="Nourd Bold"/>
              </a:rPr>
              <a:t>AMPLITUDE SPECTRUMS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569718" y="6398036"/>
            <a:ext cx="726183" cy="346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>
                <a:solidFill>
                  <a:srgbClr val="1C1C1C"/>
                </a:solidFill>
                <a:latin typeface="Hatton Ultra-Bold"/>
              </a:rPr>
              <a:t>08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569718" y="6774197"/>
            <a:ext cx="2867494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C1C1C"/>
                </a:solidFill>
                <a:latin typeface="Nourd Bold"/>
              </a:rPr>
              <a:t>TIME SERIES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402292" y="8046737"/>
            <a:ext cx="726183" cy="346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>
                <a:solidFill>
                  <a:srgbClr val="1C1C1C"/>
                </a:solidFill>
                <a:latin typeface="Hatton Ultra-Bold"/>
              </a:rPr>
              <a:t>09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402292" y="8422898"/>
            <a:ext cx="3193697" cy="815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C1C1C"/>
                </a:solidFill>
                <a:latin typeface="Nourd Bold"/>
              </a:rPr>
              <a:t>DISCUSSION OF RESULTS 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483023" y="8084356"/>
            <a:ext cx="726183" cy="346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>
                <a:solidFill>
                  <a:srgbClr val="1C1C1C"/>
                </a:solidFill>
                <a:latin typeface="Hatton Ultra-Bold"/>
              </a:rPr>
              <a:t>10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483023" y="8460517"/>
            <a:ext cx="3084963" cy="815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C1C1C"/>
                </a:solidFill>
                <a:latin typeface="Nourd Bold"/>
              </a:rPr>
              <a:t>CONCLUSION AND FURTHER WORK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776447" y="1404141"/>
            <a:ext cx="6735106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EP425 | VARIABLE WHITE DWARF GD358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906586" y="1404164"/>
            <a:ext cx="1210577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00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621225" y="1290872"/>
            <a:ext cx="1725392" cy="424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9"/>
              </a:lnSpc>
            </a:pPr>
            <a:r>
              <a:rPr lang="en-US" sz="3199">
                <a:solidFill>
                  <a:srgbClr val="1C1C1C"/>
                </a:solidFill>
                <a:latin typeface="Nourd Bold"/>
              </a:rPr>
              <a:t>ERAU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572699" y="8084356"/>
            <a:ext cx="726183" cy="346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>
                <a:solidFill>
                  <a:srgbClr val="1C1C1C"/>
                </a:solidFill>
                <a:latin typeface="Hatton Ultra-Bold"/>
              </a:rPr>
              <a:t>11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572699" y="8460517"/>
            <a:ext cx="3084963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C1C1C"/>
                </a:solidFill>
                <a:latin typeface="Nourd Bold"/>
              </a:rPr>
              <a:t>REFERENCES</a:t>
            </a:r>
          </a:p>
        </p:txBody>
      </p:sp>
    </p:spTree>
  </p:cSld>
  <p:clrMapOvr>
    <a:masterClrMapping/>
  </p:clrMapOvr>
  <p:transition spd="fast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A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47" y="4905608"/>
            <a:ext cx="7961282" cy="2021819"/>
            <a:chOff x="0" y="0"/>
            <a:chExt cx="2608274" cy="6623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08274" cy="662388"/>
            </a:xfrm>
            <a:custGeom>
              <a:avLst/>
              <a:gdLst/>
              <a:ahLst/>
              <a:cxnLst/>
              <a:rect r="r" b="b" t="t" l="l"/>
              <a:pathLst>
                <a:path h="662388" w="2608274">
                  <a:moveTo>
                    <a:pt x="48622" y="0"/>
                  </a:moveTo>
                  <a:lnTo>
                    <a:pt x="2559652" y="0"/>
                  </a:lnTo>
                  <a:cubicBezTo>
                    <a:pt x="2586505" y="0"/>
                    <a:pt x="2608274" y="21769"/>
                    <a:pt x="2608274" y="48622"/>
                  </a:cubicBezTo>
                  <a:lnTo>
                    <a:pt x="2608274" y="613766"/>
                  </a:lnTo>
                  <a:cubicBezTo>
                    <a:pt x="2608274" y="640619"/>
                    <a:pt x="2586505" y="662388"/>
                    <a:pt x="2559652" y="662388"/>
                  </a:cubicBezTo>
                  <a:lnTo>
                    <a:pt x="48622" y="662388"/>
                  </a:lnTo>
                  <a:cubicBezTo>
                    <a:pt x="21769" y="662388"/>
                    <a:pt x="0" y="640619"/>
                    <a:pt x="0" y="613766"/>
                  </a:cubicBezTo>
                  <a:lnTo>
                    <a:pt x="0" y="48622"/>
                  </a:lnTo>
                  <a:cubicBezTo>
                    <a:pt x="0" y="21769"/>
                    <a:pt x="21769" y="0"/>
                    <a:pt x="4862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608274" cy="719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298018" y="4905608"/>
            <a:ext cx="7961282" cy="2021819"/>
            <a:chOff x="0" y="0"/>
            <a:chExt cx="2608274" cy="6623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08274" cy="662388"/>
            </a:xfrm>
            <a:custGeom>
              <a:avLst/>
              <a:gdLst/>
              <a:ahLst/>
              <a:cxnLst/>
              <a:rect r="r" b="b" t="t" l="l"/>
              <a:pathLst>
                <a:path h="662388" w="2608274">
                  <a:moveTo>
                    <a:pt x="48622" y="0"/>
                  </a:moveTo>
                  <a:lnTo>
                    <a:pt x="2559652" y="0"/>
                  </a:lnTo>
                  <a:cubicBezTo>
                    <a:pt x="2586505" y="0"/>
                    <a:pt x="2608274" y="21769"/>
                    <a:pt x="2608274" y="48622"/>
                  </a:cubicBezTo>
                  <a:lnTo>
                    <a:pt x="2608274" y="613766"/>
                  </a:lnTo>
                  <a:cubicBezTo>
                    <a:pt x="2608274" y="640619"/>
                    <a:pt x="2586505" y="662388"/>
                    <a:pt x="2559652" y="662388"/>
                  </a:cubicBezTo>
                  <a:lnTo>
                    <a:pt x="48622" y="662388"/>
                  </a:lnTo>
                  <a:cubicBezTo>
                    <a:pt x="21769" y="662388"/>
                    <a:pt x="0" y="640619"/>
                    <a:pt x="0" y="613766"/>
                  </a:cubicBezTo>
                  <a:lnTo>
                    <a:pt x="0" y="48622"/>
                  </a:lnTo>
                  <a:cubicBezTo>
                    <a:pt x="0" y="21769"/>
                    <a:pt x="21769" y="0"/>
                    <a:pt x="48622" y="0"/>
                  </a:cubicBezTo>
                  <a:close/>
                </a:path>
              </a:pathLst>
            </a:custGeom>
            <a:solidFill>
              <a:srgbClr val="D0C9C0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608274" cy="719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47" y="7236481"/>
            <a:ext cx="7961282" cy="2021819"/>
            <a:chOff x="0" y="0"/>
            <a:chExt cx="2608274" cy="6623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08274" cy="662388"/>
            </a:xfrm>
            <a:custGeom>
              <a:avLst/>
              <a:gdLst/>
              <a:ahLst/>
              <a:cxnLst/>
              <a:rect r="r" b="b" t="t" l="l"/>
              <a:pathLst>
                <a:path h="662388" w="2608274">
                  <a:moveTo>
                    <a:pt x="48622" y="0"/>
                  </a:moveTo>
                  <a:lnTo>
                    <a:pt x="2559652" y="0"/>
                  </a:lnTo>
                  <a:cubicBezTo>
                    <a:pt x="2586505" y="0"/>
                    <a:pt x="2608274" y="21769"/>
                    <a:pt x="2608274" y="48622"/>
                  </a:cubicBezTo>
                  <a:lnTo>
                    <a:pt x="2608274" y="613766"/>
                  </a:lnTo>
                  <a:cubicBezTo>
                    <a:pt x="2608274" y="640619"/>
                    <a:pt x="2586505" y="662388"/>
                    <a:pt x="2559652" y="662388"/>
                  </a:cubicBezTo>
                  <a:lnTo>
                    <a:pt x="48622" y="662388"/>
                  </a:lnTo>
                  <a:cubicBezTo>
                    <a:pt x="21769" y="662388"/>
                    <a:pt x="0" y="640619"/>
                    <a:pt x="0" y="613766"/>
                  </a:cubicBezTo>
                  <a:lnTo>
                    <a:pt x="0" y="48622"/>
                  </a:lnTo>
                  <a:cubicBezTo>
                    <a:pt x="0" y="21769"/>
                    <a:pt x="21769" y="0"/>
                    <a:pt x="48622" y="0"/>
                  </a:cubicBezTo>
                  <a:close/>
                </a:path>
              </a:pathLst>
            </a:custGeom>
            <a:solidFill>
              <a:srgbClr val="D0C9C0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2608274" cy="719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298018" y="7236481"/>
            <a:ext cx="7961282" cy="2021819"/>
            <a:chOff x="0" y="0"/>
            <a:chExt cx="2608274" cy="66238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608274" cy="662388"/>
            </a:xfrm>
            <a:custGeom>
              <a:avLst/>
              <a:gdLst/>
              <a:ahLst/>
              <a:cxnLst/>
              <a:rect r="r" b="b" t="t" l="l"/>
              <a:pathLst>
                <a:path h="662388" w="2608274">
                  <a:moveTo>
                    <a:pt x="48622" y="0"/>
                  </a:moveTo>
                  <a:lnTo>
                    <a:pt x="2559652" y="0"/>
                  </a:lnTo>
                  <a:cubicBezTo>
                    <a:pt x="2586505" y="0"/>
                    <a:pt x="2608274" y="21769"/>
                    <a:pt x="2608274" y="48622"/>
                  </a:cubicBezTo>
                  <a:lnTo>
                    <a:pt x="2608274" y="613766"/>
                  </a:lnTo>
                  <a:cubicBezTo>
                    <a:pt x="2608274" y="640619"/>
                    <a:pt x="2586505" y="662388"/>
                    <a:pt x="2559652" y="662388"/>
                  </a:cubicBezTo>
                  <a:lnTo>
                    <a:pt x="48622" y="662388"/>
                  </a:lnTo>
                  <a:cubicBezTo>
                    <a:pt x="21769" y="662388"/>
                    <a:pt x="0" y="640619"/>
                    <a:pt x="0" y="613766"/>
                  </a:cubicBezTo>
                  <a:lnTo>
                    <a:pt x="0" y="48622"/>
                  </a:lnTo>
                  <a:cubicBezTo>
                    <a:pt x="0" y="21769"/>
                    <a:pt x="21769" y="0"/>
                    <a:pt x="4862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2608274" cy="719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1028700"/>
            <a:ext cx="3494852" cy="954083"/>
            <a:chOff x="0" y="0"/>
            <a:chExt cx="1010276" cy="27580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764448" y="1028700"/>
            <a:ext cx="3494852" cy="954083"/>
            <a:chOff x="0" y="0"/>
            <a:chExt cx="1010276" cy="27580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0" id="20"/>
          <p:cNvSpPr/>
          <p:nvPr/>
        </p:nvSpPr>
        <p:spPr>
          <a:xfrm rot="0">
            <a:off x="4525446" y="1477167"/>
            <a:ext cx="9240896" cy="0"/>
          </a:xfrm>
          <a:prstGeom prst="line">
            <a:avLst/>
          </a:prstGeom>
          <a:ln cap="flat" w="57150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6219669" y="1284875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0" y="0"/>
                </a:moveTo>
                <a:lnTo>
                  <a:pt x="441733" y="0"/>
                </a:lnTo>
                <a:lnTo>
                  <a:pt x="441733" y="441733"/>
                </a:lnTo>
                <a:lnTo>
                  <a:pt x="0" y="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false" rot="0">
            <a:off x="14362346" y="1284875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441733" y="0"/>
                </a:moveTo>
                <a:lnTo>
                  <a:pt x="0" y="0"/>
                </a:lnTo>
                <a:lnTo>
                  <a:pt x="0" y="441733"/>
                </a:lnTo>
                <a:lnTo>
                  <a:pt x="441733" y="441733"/>
                </a:lnTo>
                <a:lnTo>
                  <a:pt x="4417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028700" y="1017143"/>
            <a:ext cx="3494852" cy="954083"/>
            <a:chOff x="0" y="0"/>
            <a:chExt cx="1010276" cy="27580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631241" y="1158564"/>
            <a:ext cx="556031" cy="614091"/>
          </a:xfrm>
          <a:custGeom>
            <a:avLst/>
            <a:gdLst/>
            <a:ahLst/>
            <a:cxnLst/>
            <a:rect r="r" b="b" t="t" l="l"/>
            <a:pathLst>
              <a:path h="614091" w="556031">
                <a:moveTo>
                  <a:pt x="0" y="0"/>
                </a:moveTo>
                <a:lnTo>
                  <a:pt x="556031" y="0"/>
                </a:lnTo>
                <a:lnTo>
                  <a:pt x="556031" y="614091"/>
                </a:lnTo>
                <a:lnTo>
                  <a:pt x="0" y="6140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743583" y="618307"/>
            <a:ext cx="1775316" cy="1775316"/>
          </a:xfrm>
          <a:custGeom>
            <a:avLst/>
            <a:gdLst/>
            <a:ahLst/>
            <a:cxnLst/>
            <a:rect r="r" b="b" t="t" l="l"/>
            <a:pathLst>
              <a:path h="1775316" w="1775316">
                <a:moveTo>
                  <a:pt x="0" y="0"/>
                </a:moveTo>
                <a:lnTo>
                  <a:pt x="1775316" y="0"/>
                </a:lnTo>
                <a:lnTo>
                  <a:pt x="1775316" y="1775316"/>
                </a:lnTo>
                <a:lnTo>
                  <a:pt x="0" y="17753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6356882" y="3057525"/>
            <a:ext cx="5574236" cy="4114800"/>
          </a:xfrm>
          <a:custGeom>
            <a:avLst/>
            <a:gdLst/>
            <a:ahLst/>
            <a:cxnLst/>
            <a:rect r="r" b="b" t="t" l="l"/>
            <a:pathLst>
              <a:path h="4114800" w="5574236">
                <a:moveTo>
                  <a:pt x="0" y="0"/>
                </a:moveTo>
                <a:lnTo>
                  <a:pt x="5574236" y="0"/>
                </a:lnTo>
                <a:lnTo>
                  <a:pt x="55742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2661824" y="2898689"/>
            <a:ext cx="12964352" cy="1146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1C1C1C"/>
                </a:solidFill>
                <a:latin typeface="Hatton Ultra-Bold"/>
              </a:rPr>
              <a:t>ABSTRACT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621545" y="5311111"/>
            <a:ext cx="6775686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1C1C1C"/>
                </a:solidFill>
                <a:latin typeface="Nourd"/>
              </a:rPr>
              <a:t>Pulsating White Dwarfs (PWD) as Astronomical Tools: PWD stars, like GD 358, offer insights through nonradial g-mode pulsations.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752745" y="5375034"/>
            <a:ext cx="7051828" cy="692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76"/>
              </a:lnSpc>
            </a:pPr>
            <a:r>
              <a:rPr lang="en-US" sz="1983">
                <a:solidFill>
                  <a:srgbClr val="1C1C1C"/>
                </a:solidFill>
                <a:latin typeface="Nourd"/>
              </a:rPr>
              <a:t> Utilizing ERAU's 1-meter observatory, we aim to confirm oscillation frequencies of GD 358.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621545" y="7641984"/>
            <a:ext cx="6775686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1C1C1C"/>
                </a:solidFill>
                <a:latin typeface="Nourd"/>
              </a:rPr>
              <a:t>Data processed using AstroImageJ for calibration and differential photometry, and Fourier Analysis with Period04.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664849" y="7641984"/>
            <a:ext cx="6775686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C1C1C"/>
                </a:solidFill>
                <a:latin typeface="Nourd"/>
              </a:rPr>
              <a:t>Period ~ 697.8s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C1C1C"/>
                </a:solidFill>
                <a:latin typeface="Nourd"/>
              </a:rPr>
              <a:t>Frequency ~ 1.3mHz</a:t>
            </a:r>
          </a:p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C1C1C"/>
                </a:solidFill>
                <a:latin typeface="Nourd"/>
              </a:rPr>
              <a:t>Amplitude ~ 38.4mmag</a:t>
            </a:r>
          </a:p>
          <a:p>
            <a:pPr>
              <a:lnSpc>
                <a:spcPts val="3079"/>
              </a:lnSpc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5776447" y="1404141"/>
            <a:ext cx="6735106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EP425 | VARIABLE WHITE DWARF GD358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906586" y="1404164"/>
            <a:ext cx="1210577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01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621225" y="1290872"/>
            <a:ext cx="1725392" cy="424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9"/>
              </a:lnSpc>
            </a:pPr>
            <a:r>
              <a:rPr lang="en-US" sz="3199">
                <a:solidFill>
                  <a:srgbClr val="1C1C1C"/>
                </a:solidFill>
                <a:latin typeface="Nourd Bold"/>
              </a:rPr>
              <a:t>ERAU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A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78649" y="3977318"/>
            <a:ext cx="5880651" cy="3944002"/>
            <a:chOff x="0" y="0"/>
            <a:chExt cx="7840868" cy="525867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3"/>
            <a:srcRect l="0" t="17164" r="0" b="17164"/>
            <a:stretch>
              <a:fillRect/>
            </a:stretch>
          </p:blipFill>
          <p:spPr>
            <a:xfrm flipH="false" flipV="false">
              <a:off x="0" y="0"/>
              <a:ext cx="7840868" cy="5258670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0">
            <a:off x="1014423" y="9107532"/>
            <a:ext cx="16244877" cy="0"/>
          </a:xfrm>
          <a:prstGeom prst="line">
            <a:avLst/>
          </a:prstGeom>
          <a:ln cap="flat" w="57150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3494852" cy="954083"/>
            <a:chOff x="0" y="0"/>
            <a:chExt cx="1010276" cy="2758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764448" y="1028700"/>
            <a:ext cx="3494852" cy="954083"/>
            <a:chOff x="0" y="0"/>
            <a:chExt cx="1010276" cy="2758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1" id="11"/>
          <p:cNvSpPr/>
          <p:nvPr/>
        </p:nvSpPr>
        <p:spPr>
          <a:xfrm rot="0">
            <a:off x="4525446" y="1477167"/>
            <a:ext cx="9240896" cy="0"/>
          </a:xfrm>
          <a:prstGeom prst="line">
            <a:avLst/>
          </a:prstGeom>
          <a:ln cap="flat" w="57150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6219669" y="1284875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0" y="0"/>
                </a:moveTo>
                <a:lnTo>
                  <a:pt x="441733" y="0"/>
                </a:lnTo>
                <a:lnTo>
                  <a:pt x="441733" y="441733"/>
                </a:lnTo>
                <a:lnTo>
                  <a:pt x="0" y="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4362346" y="1284875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441733" y="0"/>
                </a:moveTo>
                <a:lnTo>
                  <a:pt x="0" y="0"/>
                </a:lnTo>
                <a:lnTo>
                  <a:pt x="0" y="441733"/>
                </a:lnTo>
                <a:lnTo>
                  <a:pt x="441733" y="441733"/>
                </a:lnTo>
                <a:lnTo>
                  <a:pt x="44173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28700" y="1017143"/>
            <a:ext cx="3494852" cy="954083"/>
            <a:chOff x="0" y="0"/>
            <a:chExt cx="1010276" cy="27580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631241" y="1158564"/>
            <a:ext cx="556031" cy="614091"/>
          </a:xfrm>
          <a:custGeom>
            <a:avLst/>
            <a:gdLst/>
            <a:ahLst/>
            <a:cxnLst/>
            <a:rect r="r" b="b" t="t" l="l"/>
            <a:pathLst>
              <a:path h="614091" w="556031">
                <a:moveTo>
                  <a:pt x="0" y="0"/>
                </a:moveTo>
                <a:lnTo>
                  <a:pt x="556031" y="0"/>
                </a:lnTo>
                <a:lnTo>
                  <a:pt x="556031" y="614091"/>
                </a:lnTo>
                <a:lnTo>
                  <a:pt x="0" y="6140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43583" y="618307"/>
            <a:ext cx="1775316" cy="1775316"/>
          </a:xfrm>
          <a:custGeom>
            <a:avLst/>
            <a:gdLst/>
            <a:ahLst/>
            <a:cxnLst/>
            <a:rect r="r" b="b" t="t" l="l"/>
            <a:pathLst>
              <a:path h="1775316" w="1775316">
                <a:moveTo>
                  <a:pt x="0" y="0"/>
                </a:moveTo>
                <a:lnTo>
                  <a:pt x="1775316" y="0"/>
                </a:lnTo>
                <a:lnTo>
                  <a:pt x="1775316" y="1775316"/>
                </a:lnTo>
                <a:lnTo>
                  <a:pt x="0" y="17753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519333" y="2476451"/>
            <a:ext cx="11249335" cy="1146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1C1C1C"/>
                </a:solidFill>
                <a:latin typeface="Hatton Ultra-Bold"/>
              </a:rPr>
              <a:t>MOTIVATION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29568" y="5157462"/>
            <a:ext cx="9476335" cy="3158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4245"/>
              </a:lnSpc>
              <a:buFont typeface="Arial"/>
              <a:buChar char="•"/>
            </a:pPr>
            <a:r>
              <a:rPr lang="en-US" sz="2199">
                <a:solidFill>
                  <a:srgbClr val="1C1C1C"/>
                </a:solidFill>
                <a:latin typeface="Nourd"/>
              </a:rPr>
              <a:t>Confirm the non-radial g mode pulsations in GD358.</a:t>
            </a:r>
          </a:p>
          <a:p>
            <a:pPr marL="474979" indent="-237490" lvl="1">
              <a:lnSpc>
                <a:spcPts val="4245"/>
              </a:lnSpc>
              <a:buFont typeface="Arial"/>
              <a:buChar char="•"/>
            </a:pPr>
            <a:r>
              <a:rPr lang="en-US" sz="2199">
                <a:solidFill>
                  <a:srgbClr val="1C1C1C"/>
                </a:solidFill>
                <a:latin typeface="Nourd"/>
              </a:rPr>
              <a:t>GD358 was chosen because of its above average magnitude relative to its White Dwarf companions.</a:t>
            </a:r>
          </a:p>
          <a:p>
            <a:pPr marL="474979" indent="-237490" lvl="1">
              <a:lnSpc>
                <a:spcPts val="4245"/>
              </a:lnSpc>
              <a:buFont typeface="Arial"/>
              <a:buChar char="•"/>
            </a:pPr>
            <a:r>
              <a:rPr lang="en-US" sz="2199">
                <a:solidFill>
                  <a:srgbClr val="1C1C1C"/>
                </a:solidFill>
                <a:latin typeface="Nourd"/>
              </a:rPr>
              <a:t>White Dwarf pulsations provide insights int the equations of state governing matter under extreme conditions. </a:t>
            </a:r>
          </a:p>
          <a:p>
            <a:pPr marL="474979" indent="-237490" lvl="1">
              <a:lnSpc>
                <a:spcPts val="4245"/>
              </a:lnSpc>
              <a:buFont typeface="Arial"/>
              <a:buChar char="•"/>
            </a:pPr>
            <a:r>
              <a:rPr lang="en-US" sz="2199">
                <a:solidFill>
                  <a:srgbClr val="1C1C1C"/>
                </a:solidFill>
                <a:latin typeface="Nourd"/>
              </a:rPr>
              <a:t>History of research with Dr. Gillam on rapidly oscillating Ap stars.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776447" y="1404141"/>
            <a:ext cx="6735106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EP425 | VARIABLE WHITE DWARF GD358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906586" y="1404164"/>
            <a:ext cx="1210577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02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621225" y="1290872"/>
            <a:ext cx="1725392" cy="424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9"/>
              </a:lnSpc>
            </a:pPr>
            <a:r>
              <a:rPr lang="en-US" sz="3199">
                <a:solidFill>
                  <a:srgbClr val="1C1C1C"/>
                </a:solidFill>
                <a:latin typeface="Nourd Bold"/>
              </a:rPr>
              <a:t>ERAU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378649" y="8156759"/>
            <a:ext cx="5880651" cy="1110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61"/>
              </a:lnSpc>
            </a:pPr>
            <a:r>
              <a:rPr lang="en-US" sz="2115">
                <a:solidFill>
                  <a:srgbClr val="1C1C1C"/>
                </a:solidFill>
                <a:latin typeface="Nourd"/>
              </a:rPr>
              <a:t>The Ring Nebula M57 with a white dwarf in the middle. Its lighting up the receding cloud of gas.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768667" y="9201150"/>
            <a:ext cx="2413248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1C1C1C"/>
                </a:solidFill>
                <a:latin typeface="Canva Sans 1"/>
              </a:rPr>
              <a:t>Source: earth sky.org</a:t>
            </a:r>
          </a:p>
        </p:txBody>
      </p:sp>
      <p:sp>
        <p:nvSpPr>
          <p:cNvPr name="AutoShape 26" id="26"/>
          <p:cNvSpPr/>
          <p:nvPr/>
        </p:nvSpPr>
        <p:spPr>
          <a:xfrm>
            <a:off x="1329568" y="4413881"/>
            <a:ext cx="9476335" cy="0"/>
          </a:xfrm>
          <a:prstGeom prst="line">
            <a:avLst/>
          </a:prstGeom>
          <a:ln cap="flat" w="38100">
            <a:solidFill>
              <a:srgbClr val="1C1C1C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A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31612" y="2489825"/>
            <a:ext cx="11424776" cy="134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>
                <a:solidFill>
                  <a:srgbClr val="1C1C1C"/>
                </a:solidFill>
                <a:latin typeface="Hatton Ultra-Bold"/>
              </a:rPr>
              <a:t>OBSERVATIONAL STRATEGY AND DATA ANALYSIS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330490" y="4304968"/>
            <a:ext cx="15330912" cy="5358233"/>
            <a:chOff x="0" y="0"/>
            <a:chExt cx="4948050" cy="17293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48050" cy="1729369"/>
            </a:xfrm>
            <a:custGeom>
              <a:avLst/>
              <a:gdLst/>
              <a:ahLst/>
              <a:cxnLst/>
              <a:rect r="r" b="b" t="t" l="l"/>
              <a:pathLst>
                <a:path h="1729369" w="4948050">
                  <a:moveTo>
                    <a:pt x="25249" y="0"/>
                  </a:moveTo>
                  <a:lnTo>
                    <a:pt x="4922800" y="0"/>
                  </a:lnTo>
                  <a:cubicBezTo>
                    <a:pt x="4936745" y="0"/>
                    <a:pt x="4948050" y="11305"/>
                    <a:pt x="4948050" y="25249"/>
                  </a:cubicBezTo>
                  <a:lnTo>
                    <a:pt x="4948050" y="1704119"/>
                  </a:lnTo>
                  <a:cubicBezTo>
                    <a:pt x="4948050" y="1710816"/>
                    <a:pt x="4945389" y="1717238"/>
                    <a:pt x="4940654" y="1721973"/>
                  </a:cubicBezTo>
                  <a:cubicBezTo>
                    <a:pt x="4935919" y="1726709"/>
                    <a:pt x="4929497" y="1729369"/>
                    <a:pt x="4922800" y="1729369"/>
                  </a:cubicBezTo>
                  <a:lnTo>
                    <a:pt x="25249" y="1729369"/>
                  </a:lnTo>
                  <a:cubicBezTo>
                    <a:pt x="18553" y="1729369"/>
                    <a:pt x="12131" y="1726709"/>
                    <a:pt x="7395" y="1721973"/>
                  </a:cubicBezTo>
                  <a:cubicBezTo>
                    <a:pt x="2660" y="1717238"/>
                    <a:pt x="0" y="1710816"/>
                    <a:pt x="0" y="1704119"/>
                  </a:cubicBezTo>
                  <a:lnTo>
                    <a:pt x="0" y="25249"/>
                  </a:lnTo>
                  <a:cubicBezTo>
                    <a:pt x="0" y="18553"/>
                    <a:pt x="2660" y="12131"/>
                    <a:pt x="7395" y="7395"/>
                  </a:cubicBezTo>
                  <a:cubicBezTo>
                    <a:pt x="12131" y="2660"/>
                    <a:pt x="18553" y="0"/>
                    <a:pt x="25249" y="0"/>
                  </a:cubicBezTo>
                  <a:close/>
                </a:path>
              </a:pathLst>
            </a:custGeom>
            <a:solidFill>
              <a:srgbClr val="D0C9C0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948050" cy="17674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917572" y="4527047"/>
            <a:ext cx="14522963" cy="482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28954" indent="-264477" lvl="1">
              <a:lnSpc>
                <a:spcPts val="3846"/>
              </a:lnSpc>
              <a:buFont typeface="Arial"/>
              <a:buChar char="•"/>
            </a:pPr>
            <a:r>
              <a:rPr lang="en-US" sz="2449">
                <a:solidFill>
                  <a:srgbClr val="1C1C1C"/>
                </a:solidFill>
                <a:latin typeface="Nourd"/>
              </a:rPr>
              <a:t>Utilized a Charge Coupled Device (CCD) for data acquisition.</a:t>
            </a:r>
          </a:p>
          <a:p>
            <a:pPr algn="just" marL="528954" indent="-264477" lvl="1">
              <a:lnSpc>
                <a:spcPts val="3846"/>
              </a:lnSpc>
              <a:buFont typeface="Arial"/>
              <a:buChar char="•"/>
            </a:pPr>
            <a:r>
              <a:rPr lang="en-US" sz="2449">
                <a:solidFill>
                  <a:srgbClr val="1C1C1C"/>
                </a:solidFill>
                <a:latin typeface="Nourd"/>
              </a:rPr>
              <a:t>Observational Constraints: </a:t>
            </a:r>
          </a:p>
          <a:p>
            <a:pPr algn="just" marL="1057908" indent="-352636" lvl="2">
              <a:lnSpc>
                <a:spcPts val="3846"/>
              </a:lnSpc>
              <a:buFont typeface="Arial"/>
              <a:buChar char="⚬"/>
            </a:pPr>
            <a:r>
              <a:rPr lang="en-US" sz="2449">
                <a:solidFill>
                  <a:srgbClr val="1C1C1C"/>
                </a:solidFill>
                <a:latin typeface="Nourd"/>
              </a:rPr>
              <a:t>Selected days were unaffected by the moon. </a:t>
            </a:r>
          </a:p>
          <a:p>
            <a:pPr algn="just" marL="1057908" indent="-352636" lvl="2">
              <a:lnSpc>
                <a:spcPts val="3846"/>
              </a:lnSpc>
              <a:buFont typeface="Arial"/>
              <a:buChar char="⚬"/>
            </a:pPr>
            <a:r>
              <a:rPr lang="en-US" sz="2449">
                <a:solidFill>
                  <a:srgbClr val="1C1C1C"/>
                </a:solidFill>
                <a:latin typeface="Nourd"/>
              </a:rPr>
              <a:t>4 unsuccessful nights due to humidity. </a:t>
            </a:r>
          </a:p>
          <a:p>
            <a:pPr algn="just" marL="528954" indent="-264477" lvl="1">
              <a:lnSpc>
                <a:spcPts val="3846"/>
              </a:lnSpc>
              <a:buFont typeface="Arial"/>
              <a:buChar char="•"/>
            </a:pPr>
            <a:r>
              <a:rPr lang="en-US" sz="2449">
                <a:solidFill>
                  <a:srgbClr val="1C1C1C"/>
                </a:solidFill>
                <a:latin typeface="Nourd"/>
              </a:rPr>
              <a:t>Scheduled observing nights based on GD 358's rise times, providing 3-6 hours of observing per night between February and April.</a:t>
            </a:r>
          </a:p>
          <a:p>
            <a:pPr algn="just" marL="528954" indent="-264477" lvl="1">
              <a:lnSpc>
                <a:spcPts val="3846"/>
              </a:lnSpc>
              <a:buFont typeface="Arial"/>
              <a:buChar char="•"/>
            </a:pPr>
            <a:r>
              <a:rPr lang="en-US" sz="2449">
                <a:solidFill>
                  <a:srgbClr val="1C1C1C"/>
                </a:solidFill>
                <a:latin typeface="Nourd"/>
              </a:rPr>
              <a:t>60 second exposures</a:t>
            </a:r>
          </a:p>
          <a:p>
            <a:pPr algn="just" marL="528954" indent="-264477" lvl="1">
              <a:lnSpc>
                <a:spcPts val="3846"/>
              </a:lnSpc>
              <a:buFont typeface="Arial"/>
              <a:buChar char="•"/>
            </a:pPr>
            <a:r>
              <a:rPr lang="en-US" sz="2449">
                <a:solidFill>
                  <a:srgbClr val="1C1C1C"/>
                </a:solidFill>
                <a:latin typeface="Nourd"/>
              </a:rPr>
              <a:t>G filter </a:t>
            </a:r>
          </a:p>
          <a:p>
            <a:pPr algn="just" marL="528954" indent="-264477" lvl="1">
              <a:lnSpc>
                <a:spcPts val="3846"/>
              </a:lnSpc>
              <a:buFont typeface="Arial"/>
              <a:buChar char="•"/>
            </a:pPr>
            <a:r>
              <a:rPr lang="en-US" sz="2449">
                <a:solidFill>
                  <a:srgbClr val="1C1C1C"/>
                </a:solidFill>
                <a:latin typeface="Nourd"/>
              </a:rPr>
              <a:t>Employed AstroImageJ for differential photometry and Period04 for Fourier Analysis.</a:t>
            </a:r>
          </a:p>
          <a:p>
            <a:pPr algn="just">
              <a:lnSpc>
                <a:spcPts val="3846"/>
              </a:lnSpc>
            </a:pPr>
          </a:p>
        </p:txBody>
      </p:sp>
      <p:sp>
        <p:nvSpPr>
          <p:cNvPr name="AutoShape 7" id="7"/>
          <p:cNvSpPr/>
          <p:nvPr/>
        </p:nvSpPr>
        <p:spPr>
          <a:xfrm>
            <a:off x="1014423" y="9982200"/>
            <a:ext cx="16244877" cy="0"/>
          </a:xfrm>
          <a:prstGeom prst="line">
            <a:avLst/>
          </a:prstGeom>
          <a:ln cap="flat" w="57150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028700" y="1028700"/>
            <a:ext cx="3494852" cy="954083"/>
            <a:chOff x="0" y="0"/>
            <a:chExt cx="1010276" cy="2758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764448" y="1028700"/>
            <a:ext cx="3494852" cy="954083"/>
            <a:chOff x="0" y="0"/>
            <a:chExt cx="1010276" cy="2758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4" id="14"/>
          <p:cNvSpPr/>
          <p:nvPr/>
        </p:nvSpPr>
        <p:spPr>
          <a:xfrm rot="0">
            <a:off x="4525446" y="1477167"/>
            <a:ext cx="9240896" cy="0"/>
          </a:xfrm>
          <a:prstGeom prst="line">
            <a:avLst/>
          </a:prstGeom>
          <a:ln cap="flat" w="57150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6219669" y="1284875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0" y="0"/>
                </a:moveTo>
                <a:lnTo>
                  <a:pt x="441733" y="0"/>
                </a:lnTo>
                <a:lnTo>
                  <a:pt x="441733" y="441733"/>
                </a:lnTo>
                <a:lnTo>
                  <a:pt x="0" y="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14362346" y="1284875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441733" y="0"/>
                </a:moveTo>
                <a:lnTo>
                  <a:pt x="0" y="0"/>
                </a:lnTo>
                <a:lnTo>
                  <a:pt x="0" y="441733"/>
                </a:lnTo>
                <a:lnTo>
                  <a:pt x="441733" y="441733"/>
                </a:lnTo>
                <a:lnTo>
                  <a:pt x="4417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028700" y="1017143"/>
            <a:ext cx="3494852" cy="954083"/>
            <a:chOff x="0" y="0"/>
            <a:chExt cx="1010276" cy="27580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631241" y="1158564"/>
            <a:ext cx="556031" cy="614091"/>
          </a:xfrm>
          <a:custGeom>
            <a:avLst/>
            <a:gdLst/>
            <a:ahLst/>
            <a:cxnLst/>
            <a:rect r="r" b="b" t="t" l="l"/>
            <a:pathLst>
              <a:path h="614091" w="556031">
                <a:moveTo>
                  <a:pt x="0" y="0"/>
                </a:moveTo>
                <a:lnTo>
                  <a:pt x="556031" y="0"/>
                </a:lnTo>
                <a:lnTo>
                  <a:pt x="556031" y="614091"/>
                </a:lnTo>
                <a:lnTo>
                  <a:pt x="0" y="6140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43583" y="618307"/>
            <a:ext cx="1775316" cy="1775316"/>
          </a:xfrm>
          <a:custGeom>
            <a:avLst/>
            <a:gdLst/>
            <a:ahLst/>
            <a:cxnLst/>
            <a:rect r="r" b="b" t="t" l="l"/>
            <a:pathLst>
              <a:path h="1775316" w="1775316">
                <a:moveTo>
                  <a:pt x="0" y="0"/>
                </a:moveTo>
                <a:lnTo>
                  <a:pt x="1775316" y="0"/>
                </a:lnTo>
                <a:lnTo>
                  <a:pt x="1775316" y="1775316"/>
                </a:lnTo>
                <a:lnTo>
                  <a:pt x="0" y="17753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776447" y="1404141"/>
            <a:ext cx="6735106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EP425 | VARIABLE WHITE DWARF GD358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906586" y="1404164"/>
            <a:ext cx="1210577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02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621225" y="1290872"/>
            <a:ext cx="1725392" cy="424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9"/>
              </a:lnSpc>
            </a:pPr>
            <a:r>
              <a:rPr lang="en-US" sz="3199">
                <a:solidFill>
                  <a:srgbClr val="1C1C1C"/>
                </a:solidFill>
                <a:latin typeface="Nourd Bold"/>
              </a:rPr>
              <a:t>ERAU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A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37240" y="4041375"/>
            <a:ext cx="6233966" cy="6020232"/>
            <a:chOff x="0" y="0"/>
            <a:chExt cx="8311955" cy="802697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6096" t="0" r="6096" b="0"/>
            <a:stretch>
              <a:fillRect/>
            </a:stretch>
          </p:blipFill>
          <p:spPr>
            <a:xfrm flipH="false" flipV="false">
              <a:off x="0" y="0"/>
              <a:ext cx="8311955" cy="8026976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28700" y="1028700"/>
            <a:ext cx="3494852" cy="954083"/>
            <a:chOff x="0" y="0"/>
            <a:chExt cx="1010276" cy="27580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764448" y="1028700"/>
            <a:ext cx="3494852" cy="954083"/>
            <a:chOff x="0" y="0"/>
            <a:chExt cx="1010276" cy="2758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0" id="10"/>
          <p:cNvSpPr/>
          <p:nvPr/>
        </p:nvSpPr>
        <p:spPr>
          <a:xfrm rot="0">
            <a:off x="4525446" y="1477167"/>
            <a:ext cx="9240896" cy="0"/>
          </a:xfrm>
          <a:prstGeom prst="line">
            <a:avLst/>
          </a:prstGeom>
          <a:ln cap="flat" w="57150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6219669" y="1284875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0" y="0"/>
                </a:moveTo>
                <a:lnTo>
                  <a:pt x="441733" y="0"/>
                </a:lnTo>
                <a:lnTo>
                  <a:pt x="441733" y="441733"/>
                </a:lnTo>
                <a:lnTo>
                  <a:pt x="0" y="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14362346" y="1284875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441733" y="0"/>
                </a:moveTo>
                <a:lnTo>
                  <a:pt x="0" y="0"/>
                </a:lnTo>
                <a:lnTo>
                  <a:pt x="0" y="441733"/>
                </a:lnTo>
                <a:lnTo>
                  <a:pt x="441733" y="441733"/>
                </a:lnTo>
                <a:lnTo>
                  <a:pt x="44173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28700" y="1017143"/>
            <a:ext cx="3494852" cy="954083"/>
            <a:chOff x="0" y="0"/>
            <a:chExt cx="1010276" cy="27580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631241" y="1158564"/>
            <a:ext cx="556031" cy="614091"/>
          </a:xfrm>
          <a:custGeom>
            <a:avLst/>
            <a:gdLst/>
            <a:ahLst/>
            <a:cxnLst/>
            <a:rect r="r" b="b" t="t" l="l"/>
            <a:pathLst>
              <a:path h="614091" w="556031">
                <a:moveTo>
                  <a:pt x="0" y="0"/>
                </a:moveTo>
                <a:lnTo>
                  <a:pt x="556031" y="0"/>
                </a:lnTo>
                <a:lnTo>
                  <a:pt x="556031" y="614091"/>
                </a:lnTo>
                <a:lnTo>
                  <a:pt x="0" y="6140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43583" y="618307"/>
            <a:ext cx="1775316" cy="1775316"/>
          </a:xfrm>
          <a:custGeom>
            <a:avLst/>
            <a:gdLst/>
            <a:ahLst/>
            <a:cxnLst/>
            <a:rect r="r" b="b" t="t" l="l"/>
            <a:pathLst>
              <a:path h="1775316" w="1775316">
                <a:moveTo>
                  <a:pt x="0" y="0"/>
                </a:moveTo>
                <a:lnTo>
                  <a:pt x="1775316" y="0"/>
                </a:lnTo>
                <a:lnTo>
                  <a:pt x="1775316" y="1775316"/>
                </a:lnTo>
                <a:lnTo>
                  <a:pt x="0" y="17753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28545" y="4041375"/>
            <a:ext cx="6022215" cy="6022215"/>
          </a:xfrm>
          <a:custGeom>
            <a:avLst/>
            <a:gdLst/>
            <a:ahLst/>
            <a:cxnLst/>
            <a:rect r="r" b="b" t="t" l="l"/>
            <a:pathLst>
              <a:path h="6022215" w="6022215">
                <a:moveTo>
                  <a:pt x="0" y="0"/>
                </a:moveTo>
                <a:lnTo>
                  <a:pt x="6022215" y="0"/>
                </a:lnTo>
                <a:lnTo>
                  <a:pt x="6022215" y="6022216"/>
                </a:lnTo>
                <a:lnTo>
                  <a:pt x="0" y="60222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4283" t="0" r="-14582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7623414" y="4834207"/>
            <a:ext cx="3041172" cy="4268729"/>
            <a:chOff x="0" y="0"/>
            <a:chExt cx="981538" cy="137773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81538" cy="1377732"/>
            </a:xfrm>
            <a:custGeom>
              <a:avLst/>
              <a:gdLst/>
              <a:ahLst/>
              <a:cxnLst/>
              <a:rect r="r" b="b" t="t" l="l"/>
              <a:pathLst>
                <a:path h="1377732" w="981538">
                  <a:moveTo>
                    <a:pt x="127285" y="0"/>
                  </a:moveTo>
                  <a:lnTo>
                    <a:pt x="854253" y="0"/>
                  </a:lnTo>
                  <a:cubicBezTo>
                    <a:pt x="924550" y="0"/>
                    <a:pt x="981538" y="56988"/>
                    <a:pt x="981538" y="127285"/>
                  </a:cubicBezTo>
                  <a:lnTo>
                    <a:pt x="981538" y="1250447"/>
                  </a:lnTo>
                  <a:cubicBezTo>
                    <a:pt x="981538" y="1320744"/>
                    <a:pt x="924550" y="1377732"/>
                    <a:pt x="854253" y="1377732"/>
                  </a:cubicBezTo>
                  <a:lnTo>
                    <a:pt x="127285" y="1377732"/>
                  </a:lnTo>
                  <a:cubicBezTo>
                    <a:pt x="56988" y="1377732"/>
                    <a:pt x="0" y="1320744"/>
                    <a:pt x="0" y="1250447"/>
                  </a:cubicBezTo>
                  <a:lnTo>
                    <a:pt x="0" y="127285"/>
                  </a:lnTo>
                  <a:cubicBezTo>
                    <a:pt x="0" y="56988"/>
                    <a:pt x="56988" y="0"/>
                    <a:pt x="127285" y="0"/>
                  </a:cubicBezTo>
                  <a:close/>
                </a:path>
              </a:pathLst>
            </a:custGeom>
            <a:solidFill>
              <a:srgbClr val="D0C9C0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981538" cy="1415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7963492" y="4847542"/>
            <a:ext cx="2361017" cy="458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6"/>
              </a:lnSpc>
            </a:pPr>
            <a:r>
              <a:rPr lang="en-US" sz="2404">
                <a:solidFill>
                  <a:srgbClr val="1C1C1C"/>
                </a:solidFill>
                <a:latin typeface="Nourd"/>
              </a:rPr>
              <a:t>The Finder chart for GD 358 in the constellation Hercules, with an apparent magnitude of 13.65 and spectral type DBV [8].</a:t>
            </a:r>
          </a:p>
          <a:p>
            <a:pPr algn="ctr">
              <a:lnSpc>
                <a:spcPts val="3366"/>
              </a:lnSpc>
            </a:pPr>
          </a:p>
          <a:p>
            <a:pPr algn="ctr">
              <a:lnSpc>
                <a:spcPts val="3366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6612685" y="1885550"/>
            <a:ext cx="5062630" cy="2155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1C1C1C"/>
                </a:solidFill>
                <a:latin typeface="Hatton Ultra-Bold"/>
              </a:rPr>
              <a:t>FINDER CHART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776447" y="1404141"/>
            <a:ext cx="6735106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EP425 | VARIABLE WHITE DWARF GD358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906586" y="1404164"/>
            <a:ext cx="1210577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04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621225" y="1290872"/>
            <a:ext cx="1725392" cy="424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9"/>
              </a:lnSpc>
            </a:pPr>
            <a:r>
              <a:rPr lang="en-US" sz="3199">
                <a:solidFill>
                  <a:srgbClr val="1C1C1C"/>
                </a:solidFill>
                <a:latin typeface="Nourd Bold"/>
              </a:rPr>
              <a:t>ERAU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A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1458" y="2814487"/>
            <a:ext cx="9145109" cy="5299015"/>
            <a:chOff x="0" y="0"/>
            <a:chExt cx="2996119" cy="17360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96119" cy="1736062"/>
            </a:xfrm>
            <a:custGeom>
              <a:avLst/>
              <a:gdLst/>
              <a:ahLst/>
              <a:cxnLst/>
              <a:rect r="r" b="b" t="t" l="l"/>
              <a:pathLst>
                <a:path h="1736062" w="2996119">
                  <a:moveTo>
                    <a:pt x="42328" y="0"/>
                  </a:moveTo>
                  <a:lnTo>
                    <a:pt x="2953791" y="0"/>
                  </a:lnTo>
                  <a:cubicBezTo>
                    <a:pt x="2977168" y="0"/>
                    <a:pt x="2996119" y="18951"/>
                    <a:pt x="2996119" y="42328"/>
                  </a:cubicBezTo>
                  <a:lnTo>
                    <a:pt x="2996119" y="1693734"/>
                  </a:lnTo>
                  <a:cubicBezTo>
                    <a:pt x="2996119" y="1717111"/>
                    <a:pt x="2977168" y="1736062"/>
                    <a:pt x="2953791" y="1736062"/>
                  </a:cubicBezTo>
                  <a:lnTo>
                    <a:pt x="42328" y="1736062"/>
                  </a:lnTo>
                  <a:cubicBezTo>
                    <a:pt x="31102" y="1736062"/>
                    <a:pt x="20336" y="1731603"/>
                    <a:pt x="12398" y="1723665"/>
                  </a:cubicBezTo>
                  <a:cubicBezTo>
                    <a:pt x="4460" y="1715726"/>
                    <a:pt x="0" y="1704960"/>
                    <a:pt x="0" y="1693734"/>
                  </a:cubicBezTo>
                  <a:lnTo>
                    <a:pt x="0" y="42328"/>
                  </a:lnTo>
                  <a:cubicBezTo>
                    <a:pt x="0" y="18951"/>
                    <a:pt x="18951" y="0"/>
                    <a:pt x="42328" y="0"/>
                  </a:cubicBezTo>
                  <a:close/>
                </a:path>
              </a:pathLst>
            </a:custGeom>
            <a:solidFill>
              <a:srgbClr val="D0C9C0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996119" cy="1793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57513" y="8622374"/>
            <a:ext cx="9437867" cy="0"/>
          </a:xfrm>
          <a:prstGeom prst="line">
            <a:avLst/>
          </a:prstGeom>
          <a:ln cap="flat" w="57150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28700" y="1028700"/>
            <a:ext cx="3494852" cy="954083"/>
            <a:chOff x="0" y="0"/>
            <a:chExt cx="1010276" cy="275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764448" y="1028700"/>
            <a:ext cx="3494852" cy="954083"/>
            <a:chOff x="0" y="0"/>
            <a:chExt cx="1010276" cy="27580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2" id="12"/>
          <p:cNvSpPr/>
          <p:nvPr/>
        </p:nvSpPr>
        <p:spPr>
          <a:xfrm rot="0">
            <a:off x="4525446" y="1477167"/>
            <a:ext cx="9240896" cy="0"/>
          </a:xfrm>
          <a:prstGeom prst="line">
            <a:avLst/>
          </a:prstGeom>
          <a:ln cap="flat" w="57150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6219669" y="1284875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0" y="0"/>
                </a:moveTo>
                <a:lnTo>
                  <a:pt x="441733" y="0"/>
                </a:lnTo>
                <a:lnTo>
                  <a:pt x="441733" y="441733"/>
                </a:lnTo>
                <a:lnTo>
                  <a:pt x="0" y="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14362346" y="1284875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441733" y="0"/>
                </a:moveTo>
                <a:lnTo>
                  <a:pt x="0" y="0"/>
                </a:lnTo>
                <a:lnTo>
                  <a:pt x="0" y="441733"/>
                </a:lnTo>
                <a:lnTo>
                  <a:pt x="441733" y="441733"/>
                </a:lnTo>
                <a:lnTo>
                  <a:pt x="4417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28700" y="1017143"/>
            <a:ext cx="3494852" cy="954083"/>
            <a:chOff x="0" y="0"/>
            <a:chExt cx="1010276" cy="27580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631241" y="1158564"/>
            <a:ext cx="556031" cy="614091"/>
          </a:xfrm>
          <a:custGeom>
            <a:avLst/>
            <a:gdLst/>
            <a:ahLst/>
            <a:cxnLst/>
            <a:rect r="r" b="b" t="t" l="l"/>
            <a:pathLst>
              <a:path h="614091" w="556031">
                <a:moveTo>
                  <a:pt x="0" y="0"/>
                </a:moveTo>
                <a:lnTo>
                  <a:pt x="556031" y="0"/>
                </a:lnTo>
                <a:lnTo>
                  <a:pt x="556031" y="614091"/>
                </a:lnTo>
                <a:lnTo>
                  <a:pt x="0" y="6140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43583" y="618307"/>
            <a:ext cx="1775316" cy="1775316"/>
          </a:xfrm>
          <a:custGeom>
            <a:avLst/>
            <a:gdLst/>
            <a:ahLst/>
            <a:cxnLst/>
            <a:rect r="r" b="b" t="t" l="l"/>
            <a:pathLst>
              <a:path h="1775316" w="1775316">
                <a:moveTo>
                  <a:pt x="0" y="0"/>
                </a:moveTo>
                <a:lnTo>
                  <a:pt x="1775316" y="0"/>
                </a:lnTo>
                <a:lnTo>
                  <a:pt x="1775316" y="1775316"/>
                </a:lnTo>
                <a:lnTo>
                  <a:pt x="0" y="17753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233750" y="2207430"/>
            <a:ext cx="6257194" cy="7876188"/>
          </a:xfrm>
          <a:custGeom>
            <a:avLst/>
            <a:gdLst/>
            <a:ahLst/>
            <a:cxnLst/>
            <a:rect r="r" b="b" t="t" l="l"/>
            <a:pathLst>
              <a:path h="7876188" w="6257194">
                <a:moveTo>
                  <a:pt x="0" y="0"/>
                </a:moveTo>
                <a:lnTo>
                  <a:pt x="6257193" y="0"/>
                </a:lnTo>
                <a:lnTo>
                  <a:pt x="6257193" y="7876188"/>
                </a:lnTo>
                <a:lnTo>
                  <a:pt x="0" y="78761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869329" y="3572226"/>
            <a:ext cx="8114105" cy="2155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1C1C1C"/>
                </a:solidFill>
                <a:latin typeface="Hatton Ultra-Bold"/>
              </a:rPr>
              <a:t>AMPLITUDE SPECTRUM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69329" y="5787249"/>
            <a:ext cx="8219923" cy="4688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41"/>
              </a:lnSpc>
            </a:pPr>
            <a:r>
              <a:rPr lang="en-US" sz="1877">
                <a:solidFill>
                  <a:srgbClr val="1C1C1C"/>
                </a:solidFill>
                <a:latin typeface="Nourd"/>
              </a:rPr>
              <a:t>Observations of GD 358 done one day apart. The top graph shows the results from data collected on the first day of the 3-site campaign in Poland, starting at 23:28:00 UT on August 10. The bottom graph shows the data from McDonald, taken about a day later, starting at 2:48:20 UT on August 12. </a:t>
            </a:r>
          </a:p>
          <a:p>
            <a:pPr>
              <a:lnSpc>
                <a:spcPts val="3519"/>
              </a:lnSpc>
            </a:pPr>
            <a:r>
              <a:rPr lang="en-US" sz="1977">
                <a:solidFill>
                  <a:srgbClr val="1C1C1C"/>
                </a:solidFill>
                <a:latin typeface="Nourd Bold"/>
              </a:rPr>
              <a:t>Uncertainty of  about o.o5μHz</a:t>
            </a:r>
          </a:p>
          <a:p>
            <a:pPr>
              <a:lnSpc>
                <a:spcPts val="2985"/>
              </a:lnSpc>
            </a:pPr>
          </a:p>
          <a:p>
            <a:pPr>
              <a:lnSpc>
                <a:spcPts val="2985"/>
              </a:lnSpc>
            </a:pPr>
          </a:p>
          <a:p>
            <a:pPr>
              <a:lnSpc>
                <a:spcPts val="2985"/>
              </a:lnSpc>
            </a:pPr>
          </a:p>
          <a:p>
            <a:pPr>
              <a:lnSpc>
                <a:spcPts val="2985"/>
              </a:lnSpc>
            </a:pPr>
          </a:p>
          <a:p>
            <a:pPr>
              <a:lnSpc>
                <a:spcPts val="2985"/>
              </a:lnSpc>
            </a:pPr>
          </a:p>
          <a:p>
            <a:pPr>
              <a:lnSpc>
                <a:spcPts val="2985"/>
              </a:lnSpc>
            </a:pPr>
          </a:p>
          <a:p>
            <a:pPr>
              <a:lnSpc>
                <a:spcPts val="2985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5776447" y="1404141"/>
            <a:ext cx="6735106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EP425 | VARIABLE WHITE DWARF GD358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906586" y="1404164"/>
            <a:ext cx="1210577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05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621225" y="1290872"/>
            <a:ext cx="1725392" cy="424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9"/>
              </a:lnSpc>
            </a:pPr>
            <a:r>
              <a:rPr lang="en-US" sz="3199">
                <a:solidFill>
                  <a:srgbClr val="1C1C1C"/>
                </a:solidFill>
                <a:latin typeface="Nourd Bold"/>
              </a:rPr>
              <a:t>ERAU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187272" y="9031949"/>
            <a:ext cx="67649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1C1C1C"/>
                </a:solidFill>
                <a:latin typeface="Canva Sans 2 Bold Italics"/>
              </a:rPr>
              <a:t>“The Everchanging Pulsating White Dwarf GD358”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661402" y="9883910"/>
            <a:ext cx="1361629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1C1C1C"/>
                </a:solidFill>
                <a:latin typeface="Canva Sans 1"/>
              </a:rPr>
              <a:t>Kepler et al.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A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0729" y="2874656"/>
            <a:ext cx="16966542" cy="5751843"/>
            <a:chOff x="0" y="0"/>
            <a:chExt cx="5120962" cy="17360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20962" cy="1736062"/>
            </a:xfrm>
            <a:custGeom>
              <a:avLst/>
              <a:gdLst/>
              <a:ahLst/>
              <a:cxnLst/>
              <a:rect r="r" b="b" t="t" l="l"/>
              <a:pathLst>
                <a:path h="1736062" w="5120962">
                  <a:moveTo>
                    <a:pt x="22815" y="0"/>
                  </a:moveTo>
                  <a:lnTo>
                    <a:pt x="5098147" y="0"/>
                  </a:lnTo>
                  <a:cubicBezTo>
                    <a:pt x="5110747" y="0"/>
                    <a:pt x="5120962" y="10215"/>
                    <a:pt x="5120962" y="22815"/>
                  </a:cubicBezTo>
                  <a:lnTo>
                    <a:pt x="5120962" y="1713247"/>
                  </a:lnTo>
                  <a:cubicBezTo>
                    <a:pt x="5120962" y="1725848"/>
                    <a:pt x="5110747" y="1736062"/>
                    <a:pt x="5098147" y="1736062"/>
                  </a:cubicBezTo>
                  <a:lnTo>
                    <a:pt x="22815" y="1736062"/>
                  </a:lnTo>
                  <a:cubicBezTo>
                    <a:pt x="10215" y="1736062"/>
                    <a:pt x="0" y="1725848"/>
                    <a:pt x="0" y="1713247"/>
                  </a:cubicBezTo>
                  <a:lnTo>
                    <a:pt x="0" y="22815"/>
                  </a:lnTo>
                  <a:cubicBezTo>
                    <a:pt x="0" y="10215"/>
                    <a:pt x="10215" y="0"/>
                    <a:pt x="22815" y="0"/>
                  </a:cubicBezTo>
                  <a:close/>
                </a:path>
              </a:pathLst>
            </a:custGeom>
            <a:solidFill>
              <a:srgbClr val="D0C9C0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120962" cy="1793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9310" y="9229725"/>
            <a:ext cx="16244877" cy="0"/>
          </a:xfrm>
          <a:prstGeom prst="line">
            <a:avLst/>
          </a:prstGeom>
          <a:ln cap="flat" w="57150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697863" y="3303881"/>
            <a:ext cx="12907771" cy="4893394"/>
          </a:xfrm>
          <a:custGeom>
            <a:avLst/>
            <a:gdLst/>
            <a:ahLst/>
            <a:cxnLst/>
            <a:rect r="r" b="b" t="t" l="l"/>
            <a:pathLst>
              <a:path h="4893394" w="12907771">
                <a:moveTo>
                  <a:pt x="0" y="0"/>
                </a:moveTo>
                <a:lnTo>
                  <a:pt x="12907771" y="0"/>
                </a:lnTo>
                <a:lnTo>
                  <a:pt x="12907771" y="4893393"/>
                </a:lnTo>
                <a:lnTo>
                  <a:pt x="0" y="48933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1028700"/>
            <a:ext cx="3494852" cy="954083"/>
            <a:chOff x="0" y="0"/>
            <a:chExt cx="1010276" cy="2758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764448" y="1028700"/>
            <a:ext cx="3494852" cy="954083"/>
            <a:chOff x="0" y="0"/>
            <a:chExt cx="1010276" cy="2758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3" id="13"/>
          <p:cNvSpPr/>
          <p:nvPr/>
        </p:nvSpPr>
        <p:spPr>
          <a:xfrm rot="0">
            <a:off x="4525446" y="1477167"/>
            <a:ext cx="9240896" cy="0"/>
          </a:xfrm>
          <a:prstGeom prst="line">
            <a:avLst/>
          </a:prstGeom>
          <a:ln cap="flat" w="57150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6219669" y="1284875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0" y="0"/>
                </a:moveTo>
                <a:lnTo>
                  <a:pt x="441733" y="0"/>
                </a:lnTo>
                <a:lnTo>
                  <a:pt x="441733" y="441733"/>
                </a:lnTo>
                <a:lnTo>
                  <a:pt x="0" y="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14362346" y="1284875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441733" y="0"/>
                </a:moveTo>
                <a:lnTo>
                  <a:pt x="0" y="0"/>
                </a:lnTo>
                <a:lnTo>
                  <a:pt x="0" y="441733"/>
                </a:lnTo>
                <a:lnTo>
                  <a:pt x="441733" y="441733"/>
                </a:lnTo>
                <a:lnTo>
                  <a:pt x="44173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028700" y="1017143"/>
            <a:ext cx="3494852" cy="954083"/>
            <a:chOff x="0" y="0"/>
            <a:chExt cx="1010276" cy="27580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631241" y="1158564"/>
            <a:ext cx="556031" cy="614091"/>
          </a:xfrm>
          <a:custGeom>
            <a:avLst/>
            <a:gdLst/>
            <a:ahLst/>
            <a:cxnLst/>
            <a:rect r="r" b="b" t="t" l="l"/>
            <a:pathLst>
              <a:path h="614091" w="556031">
                <a:moveTo>
                  <a:pt x="0" y="0"/>
                </a:moveTo>
                <a:lnTo>
                  <a:pt x="556031" y="0"/>
                </a:lnTo>
                <a:lnTo>
                  <a:pt x="556031" y="614091"/>
                </a:lnTo>
                <a:lnTo>
                  <a:pt x="0" y="6140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43583" y="618307"/>
            <a:ext cx="1775316" cy="1775316"/>
          </a:xfrm>
          <a:custGeom>
            <a:avLst/>
            <a:gdLst/>
            <a:ahLst/>
            <a:cxnLst/>
            <a:rect r="r" b="b" t="t" l="l"/>
            <a:pathLst>
              <a:path h="1775316" w="1775316">
                <a:moveTo>
                  <a:pt x="0" y="0"/>
                </a:moveTo>
                <a:lnTo>
                  <a:pt x="1775316" y="0"/>
                </a:lnTo>
                <a:lnTo>
                  <a:pt x="1775316" y="1775316"/>
                </a:lnTo>
                <a:lnTo>
                  <a:pt x="0" y="17753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5776447" y="1404141"/>
            <a:ext cx="6735106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EP425 | VARIABLE WHITE DWARF GD358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906586" y="1404164"/>
            <a:ext cx="1210577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06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621225" y="1290872"/>
            <a:ext cx="1725392" cy="424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9"/>
              </a:lnSpc>
            </a:pPr>
            <a:r>
              <a:rPr lang="en-US" sz="3199">
                <a:solidFill>
                  <a:srgbClr val="1C1C1C"/>
                </a:solidFill>
                <a:latin typeface="Nourd Bold"/>
              </a:rPr>
              <a:t>ERAU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267498" y="2088994"/>
            <a:ext cx="9753004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>
                <a:solidFill>
                  <a:srgbClr val="1C1C1C"/>
                </a:solidFill>
                <a:latin typeface="Hatton Ultra-Bold"/>
              </a:rPr>
              <a:t>AMPLITUDE SPECTRUM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708132" y="7794493"/>
            <a:ext cx="558199" cy="283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3"/>
              </a:lnSpc>
              <a:spcBef>
                <a:spcPct val="0"/>
              </a:spcBef>
            </a:pPr>
            <a:r>
              <a:rPr lang="en-US" sz="1574">
                <a:solidFill>
                  <a:srgbClr val="1C1C1C"/>
                </a:solidFill>
                <a:latin typeface="Canva Sans 1"/>
              </a:rPr>
              <a:t>(mHz)</a:t>
            </a:r>
          </a:p>
        </p:txBody>
      </p:sp>
      <p:sp>
        <p:nvSpPr>
          <p:cNvPr name="TextBox 26" id="26"/>
          <p:cNvSpPr txBox="true"/>
          <p:nvPr/>
        </p:nvSpPr>
        <p:spPr>
          <a:xfrm rot="-5400000">
            <a:off x="2548366" y="4751012"/>
            <a:ext cx="709411" cy="266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7"/>
              </a:lnSpc>
              <a:spcBef>
                <a:spcPct val="0"/>
              </a:spcBef>
            </a:pPr>
            <a:r>
              <a:rPr lang="en-US" sz="1455">
                <a:solidFill>
                  <a:srgbClr val="1C1C1C"/>
                </a:solidFill>
                <a:latin typeface="Canva Sans 1"/>
              </a:rPr>
              <a:t>(mags)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A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0729" y="2874656"/>
            <a:ext cx="16966542" cy="5751843"/>
            <a:chOff x="0" y="0"/>
            <a:chExt cx="5120962" cy="17360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20962" cy="1736062"/>
            </a:xfrm>
            <a:custGeom>
              <a:avLst/>
              <a:gdLst/>
              <a:ahLst/>
              <a:cxnLst/>
              <a:rect r="r" b="b" t="t" l="l"/>
              <a:pathLst>
                <a:path h="1736062" w="5120962">
                  <a:moveTo>
                    <a:pt x="22815" y="0"/>
                  </a:moveTo>
                  <a:lnTo>
                    <a:pt x="5098147" y="0"/>
                  </a:lnTo>
                  <a:cubicBezTo>
                    <a:pt x="5110747" y="0"/>
                    <a:pt x="5120962" y="10215"/>
                    <a:pt x="5120962" y="22815"/>
                  </a:cubicBezTo>
                  <a:lnTo>
                    <a:pt x="5120962" y="1713247"/>
                  </a:lnTo>
                  <a:cubicBezTo>
                    <a:pt x="5120962" y="1725848"/>
                    <a:pt x="5110747" y="1736062"/>
                    <a:pt x="5098147" y="1736062"/>
                  </a:cubicBezTo>
                  <a:lnTo>
                    <a:pt x="22815" y="1736062"/>
                  </a:lnTo>
                  <a:cubicBezTo>
                    <a:pt x="10215" y="1736062"/>
                    <a:pt x="0" y="1725848"/>
                    <a:pt x="0" y="1713247"/>
                  </a:cubicBezTo>
                  <a:lnTo>
                    <a:pt x="0" y="22815"/>
                  </a:lnTo>
                  <a:cubicBezTo>
                    <a:pt x="0" y="10215"/>
                    <a:pt x="10215" y="0"/>
                    <a:pt x="22815" y="0"/>
                  </a:cubicBezTo>
                  <a:close/>
                </a:path>
              </a:pathLst>
            </a:custGeom>
            <a:solidFill>
              <a:srgbClr val="D0C9C0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120962" cy="1793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9310" y="9229725"/>
            <a:ext cx="16244877" cy="0"/>
          </a:xfrm>
          <a:prstGeom prst="line">
            <a:avLst/>
          </a:prstGeom>
          <a:ln cap="flat" w="57150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28700" y="1028700"/>
            <a:ext cx="3494852" cy="954083"/>
            <a:chOff x="0" y="0"/>
            <a:chExt cx="1010276" cy="275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764448" y="1028700"/>
            <a:ext cx="3494852" cy="954083"/>
            <a:chOff x="0" y="0"/>
            <a:chExt cx="1010276" cy="27580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2" id="12"/>
          <p:cNvSpPr/>
          <p:nvPr/>
        </p:nvSpPr>
        <p:spPr>
          <a:xfrm rot="0">
            <a:off x="4525446" y="1477167"/>
            <a:ext cx="9240896" cy="0"/>
          </a:xfrm>
          <a:prstGeom prst="line">
            <a:avLst/>
          </a:prstGeom>
          <a:ln cap="flat" w="57150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6219669" y="1284875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0" y="0"/>
                </a:moveTo>
                <a:lnTo>
                  <a:pt x="441733" y="0"/>
                </a:lnTo>
                <a:lnTo>
                  <a:pt x="441733" y="441733"/>
                </a:lnTo>
                <a:lnTo>
                  <a:pt x="0" y="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14362346" y="1284875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441733" y="0"/>
                </a:moveTo>
                <a:lnTo>
                  <a:pt x="0" y="0"/>
                </a:lnTo>
                <a:lnTo>
                  <a:pt x="0" y="441733"/>
                </a:lnTo>
                <a:lnTo>
                  <a:pt x="441733" y="441733"/>
                </a:lnTo>
                <a:lnTo>
                  <a:pt x="4417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28700" y="1017143"/>
            <a:ext cx="3494852" cy="954083"/>
            <a:chOff x="0" y="0"/>
            <a:chExt cx="1010276" cy="27580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 cap="rnd">
              <a:solidFill>
                <a:srgbClr val="1C1C1C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010276" cy="332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631241" y="1158564"/>
            <a:ext cx="556031" cy="614091"/>
          </a:xfrm>
          <a:custGeom>
            <a:avLst/>
            <a:gdLst/>
            <a:ahLst/>
            <a:cxnLst/>
            <a:rect r="r" b="b" t="t" l="l"/>
            <a:pathLst>
              <a:path h="614091" w="556031">
                <a:moveTo>
                  <a:pt x="0" y="0"/>
                </a:moveTo>
                <a:lnTo>
                  <a:pt x="556031" y="0"/>
                </a:lnTo>
                <a:lnTo>
                  <a:pt x="556031" y="614091"/>
                </a:lnTo>
                <a:lnTo>
                  <a:pt x="0" y="6140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43583" y="618307"/>
            <a:ext cx="1775316" cy="1775316"/>
          </a:xfrm>
          <a:custGeom>
            <a:avLst/>
            <a:gdLst/>
            <a:ahLst/>
            <a:cxnLst/>
            <a:rect r="r" b="b" t="t" l="l"/>
            <a:pathLst>
              <a:path h="1775316" w="1775316">
                <a:moveTo>
                  <a:pt x="0" y="0"/>
                </a:moveTo>
                <a:lnTo>
                  <a:pt x="1775316" y="0"/>
                </a:lnTo>
                <a:lnTo>
                  <a:pt x="1775316" y="1775316"/>
                </a:lnTo>
                <a:lnTo>
                  <a:pt x="0" y="17753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12872" y="3224337"/>
            <a:ext cx="15462256" cy="5052481"/>
          </a:xfrm>
          <a:custGeom>
            <a:avLst/>
            <a:gdLst/>
            <a:ahLst/>
            <a:cxnLst/>
            <a:rect r="r" b="b" t="t" l="l"/>
            <a:pathLst>
              <a:path h="5052481" w="15462256">
                <a:moveTo>
                  <a:pt x="0" y="0"/>
                </a:moveTo>
                <a:lnTo>
                  <a:pt x="15462256" y="0"/>
                </a:lnTo>
                <a:lnTo>
                  <a:pt x="15462256" y="5052481"/>
                </a:lnTo>
                <a:lnTo>
                  <a:pt x="0" y="50524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5776447" y="1404141"/>
            <a:ext cx="6735106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EP425 | VARIABLE WHITE DWARF GD358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906586" y="1404164"/>
            <a:ext cx="1210577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07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621225" y="1290872"/>
            <a:ext cx="1725392" cy="424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9"/>
              </a:lnSpc>
            </a:pPr>
            <a:r>
              <a:rPr lang="en-US" sz="3199">
                <a:solidFill>
                  <a:srgbClr val="1C1C1C"/>
                </a:solidFill>
                <a:latin typeface="Nourd Bold"/>
              </a:rPr>
              <a:t>ERAU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267498" y="2088994"/>
            <a:ext cx="9753004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>
                <a:solidFill>
                  <a:srgbClr val="1C1C1C"/>
                </a:solidFill>
                <a:latin typeface="Hatton Ultra-Bold"/>
              </a:rPr>
              <a:t>COMPARISON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483921" y="8561399"/>
            <a:ext cx="3996035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C1C1C"/>
                </a:solidFill>
                <a:latin typeface="Times New Roman"/>
              </a:rPr>
              <a:t>Mt. Suhora Observatory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374170" y="8569349"/>
            <a:ext cx="4176266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C1C1C"/>
                </a:solidFill>
                <a:latin typeface="Times New Roman"/>
              </a:rPr>
              <a:t>ERAU 1-meter Telescope</a:t>
            </a:r>
          </a:p>
        </p:txBody>
      </p:sp>
      <p:sp>
        <p:nvSpPr>
          <p:cNvPr name="TextBox 27" id="27"/>
          <p:cNvSpPr txBox="true"/>
          <p:nvPr/>
        </p:nvSpPr>
        <p:spPr>
          <a:xfrm rot="-5400000">
            <a:off x="1214622" y="4562554"/>
            <a:ext cx="709411" cy="266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7"/>
              </a:lnSpc>
              <a:spcBef>
                <a:spcPct val="0"/>
              </a:spcBef>
            </a:pPr>
            <a:r>
              <a:rPr lang="en-US" sz="1455">
                <a:solidFill>
                  <a:srgbClr val="1C1C1C"/>
                </a:solidFill>
                <a:latin typeface="Canva Sans 1"/>
              </a:rPr>
              <a:t>(mmag)</a:t>
            </a:r>
          </a:p>
        </p:txBody>
      </p:sp>
      <p:sp>
        <p:nvSpPr>
          <p:cNvPr name="TextBox 28" id="28"/>
          <p:cNvSpPr txBox="true"/>
          <p:nvPr/>
        </p:nvSpPr>
        <p:spPr>
          <a:xfrm rot="-5400000">
            <a:off x="9101338" y="4562554"/>
            <a:ext cx="709411" cy="266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7"/>
              </a:lnSpc>
              <a:spcBef>
                <a:spcPct val="0"/>
              </a:spcBef>
            </a:pPr>
            <a:r>
              <a:rPr lang="en-US" sz="1455">
                <a:solidFill>
                  <a:srgbClr val="1C1C1C"/>
                </a:solidFill>
                <a:latin typeface="Canva Sans 1"/>
              </a:rPr>
              <a:t>(mags)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487242" y="7907250"/>
            <a:ext cx="558199" cy="283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3"/>
              </a:lnSpc>
              <a:spcBef>
                <a:spcPct val="0"/>
              </a:spcBef>
            </a:pPr>
            <a:r>
              <a:rPr lang="en-US" sz="1574">
                <a:solidFill>
                  <a:srgbClr val="1C1C1C"/>
                </a:solidFill>
                <a:latin typeface="Canva Sans 1"/>
              </a:rPr>
              <a:t>(mHz)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594511" y="7907250"/>
            <a:ext cx="363871" cy="283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3"/>
              </a:lnSpc>
              <a:spcBef>
                <a:spcPct val="0"/>
              </a:spcBef>
            </a:pPr>
            <a:r>
              <a:rPr lang="en-US" sz="1574">
                <a:solidFill>
                  <a:srgbClr val="1C1C1C"/>
                </a:solidFill>
                <a:latin typeface="Canva Sans 1"/>
              </a:rPr>
              <a:t>μHz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DAGCmWiIyJM</dc:identifier>
  <dcterms:modified xsi:type="dcterms:W3CDTF">2011-08-01T06:04:30Z</dcterms:modified>
  <cp:revision>1</cp:revision>
  <dc:title>Black and Purple Modern Gradient Element Space Scientific Project Presentation</dc:title>
</cp:coreProperties>
</file>